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sldIdLst>
    <p:sldId id="256" r:id="rId2"/>
    <p:sldId id="257" r:id="rId3"/>
    <p:sldId id="352" r:id="rId4"/>
    <p:sldId id="353" r:id="rId5"/>
    <p:sldId id="354" r:id="rId6"/>
    <p:sldId id="355" r:id="rId7"/>
    <p:sldId id="356" r:id="rId8"/>
    <p:sldId id="357" r:id="rId9"/>
    <p:sldId id="358" r:id="rId10"/>
    <p:sldId id="361" r:id="rId11"/>
    <p:sldId id="362" r:id="rId12"/>
    <p:sldId id="363" r:id="rId13"/>
    <p:sldId id="364" r:id="rId14"/>
    <p:sldId id="365" r:id="rId15"/>
    <p:sldId id="366" r:id="rId16"/>
    <p:sldId id="367" r:id="rId17"/>
    <p:sldId id="359" r:id="rId18"/>
    <p:sldId id="360" r:id="rId19"/>
    <p:sldId id="368" r:id="rId20"/>
    <p:sldId id="369" r:id="rId21"/>
    <p:sldId id="370" r:id="rId22"/>
    <p:sldId id="371" r:id="rId23"/>
    <p:sldId id="372" r:id="rId24"/>
    <p:sldId id="373" r:id="rId25"/>
    <p:sldId id="374" r:id="rId26"/>
    <p:sldId id="375" r:id="rId27"/>
    <p:sldId id="376" r:id="rId28"/>
    <p:sldId id="377" r:id="rId29"/>
    <p:sldId id="378" r:id="rId30"/>
    <p:sldId id="379" r:id="rId31"/>
    <p:sldId id="380" r:id="rId32"/>
    <p:sldId id="381" r:id="rId33"/>
    <p:sldId id="382" r:id="rId34"/>
    <p:sldId id="383" r:id="rId35"/>
    <p:sldId id="384" r:id="rId36"/>
    <p:sldId id="385" r:id="rId37"/>
    <p:sldId id="386" r:id="rId38"/>
    <p:sldId id="387" r:id="rId39"/>
    <p:sldId id="270" r:id="rId40"/>
  </p:sldIdLst>
  <p:sldSz cx="12192000" cy="6858000"/>
  <p:notesSz cx="6858000" cy="91440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660"/>
  </p:normalViewPr>
  <p:slideViewPr>
    <p:cSldViewPr snapToGrid="0">
      <p:cViewPr varScale="1">
        <p:scale>
          <a:sx n="146" d="100"/>
          <a:sy n="146" d="100"/>
        </p:scale>
        <p:origin x="11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0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121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018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052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595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388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89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02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485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705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263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11/12/2023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9587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36" r:id="rId5"/>
    <p:sldLayoutId id="2147483741" r:id="rId6"/>
    <p:sldLayoutId id="2147483737" r:id="rId7"/>
    <p:sldLayoutId id="2147483738" r:id="rId8"/>
    <p:sldLayoutId id="2147483739" r:id="rId9"/>
    <p:sldLayoutId id="2147483740" r:id="rId10"/>
    <p:sldLayoutId id="214748374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5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4" name="Rectangle 1043">
            <a:extLst>
              <a:ext uri="{FF2B5EF4-FFF2-40B4-BE49-F238E27FC236}">
                <a16:creationId xmlns:a16="http://schemas.microsoft.com/office/drawing/2014/main" id="{34461041-8413-4023-ABA7-9E499B0AD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8CF494-E166-49D6-B2D7-A069856462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7355" y="4374204"/>
            <a:ext cx="9818390" cy="1029308"/>
          </a:xfrm>
        </p:spPr>
        <p:txBody>
          <a:bodyPr>
            <a:normAutofit/>
          </a:bodyPr>
          <a:lstStyle/>
          <a:p>
            <a:br>
              <a:rPr lang="en-US" sz="3300" dirty="0"/>
            </a:br>
            <a:r>
              <a:rPr lang="en-US" sz="3300" dirty="0"/>
              <a:t>Database &amp; Database Applications</a:t>
            </a:r>
            <a:endParaRPr lang="ar-JO" sz="33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BC6F8C-91A2-4939-B069-9E5C57B29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8707" y="5698074"/>
            <a:ext cx="10774585" cy="636673"/>
          </a:xfrm>
        </p:spPr>
        <p:txBody>
          <a:bodyPr>
            <a:normAutofit/>
          </a:bodyPr>
          <a:lstStyle/>
          <a:p>
            <a:r>
              <a:rPr lang="en-US" sz="2000" dirty="0">
                <a:cs typeface="Cairo" panose="00000500000000000000" pitchFamily="2" charset="-78"/>
              </a:rPr>
              <a:t> </a:t>
            </a:r>
            <a:r>
              <a:rPr lang="en-US" altLang="ar-SA" sz="2000" dirty="0">
                <a:cs typeface="Cairo" panose="00000500000000000000" pitchFamily="2" charset="-78"/>
              </a:rPr>
              <a:t>Chapter 5:Relational Database Design ERD-to-Relational Mapping</a:t>
            </a:r>
            <a:endParaRPr lang="ar-JO" sz="2000" dirty="0"/>
          </a:p>
        </p:txBody>
      </p:sp>
      <p:pic>
        <p:nvPicPr>
          <p:cNvPr id="1026" name="Picture 2" descr="Philadelphia University in Jordan">
            <a:extLst>
              <a:ext uri="{FF2B5EF4-FFF2-40B4-BE49-F238E27FC236}">
                <a16:creationId xmlns:a16="http://schemas.microsoft.com/office/drawing/2014/main" id="{3DB2C1BE-09AF-4A56-9C00-B496D6FBC7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7355" y="921316"/>
            <a:ext cx="9824112" cy="29624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1045" name="Straight Connector 1044">
            <a:extLst>
              <a:ext uri="{FF2B5EF4-FFF2-40B4-BE49-F238E27FC236}">
                <a16:creationId xmlns:a16="http://schemas.microsoft.com/office/drawing/2014/main" id="{F05BCF04-4702-43D0-BE8F-DBF6C2F65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95400" y="5569068"/>
            <a:ext cx="96012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6" name="Rectangle 1045">
            <a:extLst>
              <a:ext uri="{FF2B5EF4-FFF2-40B4-BE49-F238E27FC236}">
                <a16:creationId xmlns:a16="http://schemas.microsoft.com/office/drawing/2014/main" id="{53B4A494-ED20-47DD-A927-05EA273B0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12383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BC4A0594-3054-6D48-0562-807783CF7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7940" y="610368"/>
            <a:ext cx="80027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i="1" dirty="0">
                <a:latin typeface="Times New Roman" panose="02020603050405020304" pitchFamily="18" charset="0"/>
              </a:rPr>
              <a:t>Department</a:t>
            </a:r>
            <a:r>
              <a:rPr lang="en-US" altLang="en-US" sz="2400" dirty="0">
                <a:latin typeface="Times New Roman" panose="02020603050405020304" pitchFamily="18" charset="0"/>
              </a:rPr>
              <a:t> is the better choice since it has total participation.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4A7A7CC-DBF9-BF0E-36E0-EBB71F6A7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1340" y="2331069"/>
            <a:ext cx="1905000" cy="5334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dirty="0">
                <a:latin typeface="Times New Roman" panose="02020603050405020304" pitchFamily="18" charset="0"/>
              </a:rPr>
              <a:t>Department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9C3B3BB-DB6C-537F-8896-9DCBC49AA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6740" y="2331069"/>
            <a:ext cx="1905000" cy="5334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dirty="0">
                <a:latin typeface="Times New Roman" panose="02020603050405020304" pitchFamily="18" charset="0"/>
              </a:rPr>
              <a:t>Employee</a:t>
            </a:r>
          </a:p>
        </p:txBody>
      </p:sp>
      <p:sp>
        <p:nvSpPr>
          <p:cNvPr id="8" name="Line 5">
            <a:extLst>
              <a:ext uri="{FF2B5EF4-FFF2-40B4-BE49-F238E27FC236}">
                <a16:creationId xmlns:a16="http://schemas.microsoft.com/office/drawing/2014/main" id="{8CD043CE-7467-FF12-6E14-6FEAF70657E3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6340" y="2635869"/>
            <a:ext cx="32004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" name="AutoShape 6">
            <a:extLst>
              <a:ext uri="{FF2B5EF4-FFF2-40B4-BE49-F238E27FC236}">
                <a16:creationId xmlns:a16="http://schemas.microsoft.com/office/drawing/2014/main" id="{823F487F-EA99-4159-AE50-C046B077A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2140" y="2178669"/>
            <a:ext cx="1524000" cy="914400"/>
          </a:xfrm>
          <a:prstGeom prst="diamond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dirty="0">
                <a:latin typeface="Times New Roman" panose="02020603050405020304" pitchFamily="18" charset="0"/>
              </a:rPr>
              <a:t>Manages</a:t>
            </a: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891DCC59-E107-62FE-D0E2-C77630525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4940" y="2254869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i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C1EC6ADB-DA17-137B-C1A9-1D56B5AB2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7140" y="2254869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i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2" name="Oval 9">
            <a:extLst>
              <a:ext uri="{FF2B5EF4-FFF2-40B4-BE49-F238E27FC236}">
                <a16:creationId xmlns:a16="http://schemas.microsoft.com/office/drawing/2014/main" id="{59099F7E-2956-16D0-42A0-E4C7EB5EF2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7940" y="1645269"/>
            <a:ext cx="1447800" cy="5334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u="sng" dirty="0" err="1">
                <a:latin typeface="Times New Roman" panose="02020603050405020304" pitchFamily="18" charset="0"/>
              </a:rPr>
              <a:t>D_no</a:t>
            </a:r>
            <a:endParaRPr lang="en-US" altLang="en-US" sz="2400" u="sng" dirty="0">
              <a:latin typeface="Times New Roman" panose="02020603050405020304" pitchFamily="18" charset="0"/>
            </a:endParaRPr>
          </a:p>
        </p:txBody>
      </p:sp>
      <p:sp>
        <p:nvSpPr>
          <p:cNvPr id="13" name="Oval 10">
            <a:extLst>
              <a:ext uri="{FF2B5EF4-FFF2-40B4-BE49-F238E27FC236}">
                <a16:creationId xmlns:a16="http://schemas.microsoft.com/office/drawing/2014/main" id="{07150218-8D5B-4B3C-3D29-77F7F5E2C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4340" y="1492869"/>
            <a:ext cx="1219200" cy="5334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dirty="0" err="1">
                <a:latin typeface="Times New Roman" panose="02020603050405020304" pitchFamily="18" charset="0"/>
              </a:rPr>
              <a:t>Dname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14" name="Oval 11">
            <a:extLst>
              <a:ext uri="{FF2B5EF4-FFF2-40B4-BE49-F238E27FC236}">
                <a16:creationId xmlns:a16="http://schemas.microsoft.com/office/drawing/2014/main" id="{3CC85CE9-C576-C758-3D3F-5C206D25F4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3340" y="1416669"/>
            <a:ext cx="1219200" cy="5334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u="sng" dirty="0">
                <a:latin typeface="Times New Roman" panose="02020603050405020304" pitchFamily="18" charset="0"/>
              </a:rPr>
              <a:t>SSN</a:t>
            </a:r>
          </a:p>
        </p:txBody>
      </p:sp>
      <p:sp>
        <p:nvSpPr>
          <p:cNvPr id="15" name="Oval 12">
            <a:extLst>
              <a:ext uri="{FF2B5EF4-FFF2-40B4-BE49-F238E27FC236}">
                <a16:creationId xmlns:a16="http://schemas.microsoft.com/office/drawing/2014/main" id="{AF1149CC-AB56-F14E-C5F3-D37A2AD6D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1140" y="1416669"/>
            <a:ext cx="1219200" cy="5334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dirty="0" err="1">
                <a:latin typeface="Times New Roman" panose="02020603050405020304" pitchFamily="18" charset="0"/>
              </a:rPr>
              <a:t>Ename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16" name="Line 13">
            <a:extLst>
              <a:ext uri="{FF2B5EF4-FFF2-40B4-BE49-F238E27FC236}">
                <a16:creationId xmlns:a16="http://schemas.microsoft.com/office/drawing/2014/main" id="{AA014024-0C6E-E8F5-A096-BD993B0910A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6140" y="2178669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" name="Line 14">
            <a:extLst>
              <a:ext uri="{FF2B5EF4-FFF2-40B4-BE49-F238E27FC236}">
                <a16:creationId xmlns:a16="http://schemas.microsoft.com/office/drawing/2014/main" id="{E7572320-82C5-6BF9-3553-9D181D8F583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75340" y="2026269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" name="Line 15">
            <a:extLst>
              <a:ext uri="{FF2B5EF4-FFF2-40B4-BE49-F238E27FC236}">
                <a16:creationId xmlns:a16="http://schemas.microsoft.com/office/drawing/2014/main" id="{0DA575F0-4209-F65B-44D1-A7D8B2091B76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2940" y="1950069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" name="Line 16">
            <a:extLst>
              <a:ext uri="{FF2B5EF4-FFF2-40B4-BE49-F238E27FC236}">
                <a16:creationId xmlns:a16="http://schemas.microsoft.com/office/drawing/2014/main" id="{EACEA67C-BDB7-0DFF-DC8D-E84B2CBEA4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99740" y="1950069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" name="Text Box 17">
            <a:extLst>
              <a:ext uri="{FF2B5EF4-FFF2-40B4-BE49-F238E27FC236}">
                <a16:creationId xmlns:a16="http://schemas.microsoft.com/office/drawing/2014/main" id="{A77126DB-150B-6B87-5224-15B2D3823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2633" y="3259646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Department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1" name="Text Box 18">
            <a:extLst>
              <a:ext uri="{FF2B5EF4-FFF2-40B4-BE49-F238E27FC236}">
                <a16:creationId xmlns:a16="http://schemas.microsoft.com/office/drawing/2014/main" id="{346714FD-BAF2-D88B-543E-1CEBEB9D9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845" y="3716846"/>
            <a:ext cx="1447800" cy="4667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dirty="0" err="1">
                <a:latin typeface="Times New Roman" panose="02020603050405020304" pitchFamily="18" charset="0"/>
              </a:rPr>
              <a:t>MgrSSN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2" name="Text Box 19">
            <a:extLst>
              <a:ext uri="{FF2B5EF4-FFF2-40B4-BE49-F238E27FC236}">
                <a16:creationId xmlns:a16="http://schemas.microsoft.com/office/drawing/2014/main" id="{A92CBE91-0040-64B9-4411-2C8BF4185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9457" y="3716846"/>
            <a:ext cx="1330842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u="sng" dirty="0" err="1">
                <a:latin typeface="Times New Roman" panose="02020603050405020304" pitchFamily="18" charset="0"/>
              </a:rPr>
              <a:t>D_no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3" name="Text Box 20">
            <a:extLst>
              <a:ext uri="{FF2B5EF4-FFF2-40B4-BE49-F238E27FC236}">
                <a16:creationId xmlns:a16="http://schemas.microsoft.com/office/drawing/2014/main" id="{267008C3-71CA-557E-D0EE-245BA6ACD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3843" y="3716846"/>
            <a:ext cx="1143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 err="1">
                <a:latin typeface="Times New Roman" panose="02020603050405020304" pitchFamily="18" charset="0"/>
              </a:rPr>
              <a:t>Dname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4" name="Text Box 21">
            <a:extLst>
              <a:ext uri="{FF2B5EF4-FFF2-40B4-BE49-F238E27FC236}">
                <a16:creationId xmlns:a16="http://schemas.microsoft.com/office/drawing/2014/main" id="{0ECE2C85-DD2B-C2D5-FFBC-DB561C4854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9521" y="4429221"/>
            <a:ext cx="5548422" cy="1107996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200" dirty="0">
                <a:latin typeface="Times New Roman" panose="02020603050405020304" pitchFamily="18" charset="0"/>
              </a:rPr>
              <a:t>If we choose </a:t>
            </a:r>
            <a:r>
              <a:rPr lang="en-US" altLang="en-US" sz="2200" b="1" i="1" dirty="0">
                <a:latin typeface="Times New Roman" panose="02020603050405020304" pitchFamily="18" charset="0"/>
              </a:rPr>
              <a:t>department</a:t>
            </a:r>
            <a:r>
              <a:rPr lang="en-US" altLang="en-US" sz="2200" i="1" dirty="0">
                <a:latin typeface="Times New Roman" panose="02020603050405020304" pitchFamily="18" charset="0"/>
              </a:rPr>
              <a:t> </a:t>
            </a:r>
            <a:r>
              <a:rPr lang="en-US" altLang="en-US" sz="2200" dirty="0">
                <a:latin typeface="Times New Roman" panose="02020603050405020304" pitchFamily="18" charset="0"/>
              </a:rPr>
              <a:t>then</a:t>
            </a:r>
            <a:r>
              <a:rPr lang="en-US" altLang="en-US" sz="2200" i="1" dirty="0">
                <a:latin typeface="Times New Roman" panose="02020603050405020304" pitchFamily="18" charset="0"/>
              </a:rPr>
              <a:t> Employee SSN </a:t>
            </a:r>
            <a:r>
              <a:rPr lang="en-US" altLang="en-US" sz="2200" dirty="0">
                <a:latin typeface="Times New Roman" panose="02020603050405020304" pitchFamily="18" charset="0"/>
              </a:rPr>
              <a:t>is included as a FK named (</a:t>
            </a:r>
            <a:r>
              <a:rPr lang="en-US" altLang="en-US" sz="2200" i="1" dirty="0" err="1">
                <a:latin typeface="Times New Roman" panose="02020603050405020304" pitchFamily="18" charset="0"/>
              </a:rPr>
              <a:t>MgrSSN</a:t>
            </a:r>
            <a:r>
              <a:rPr lang="en-US" altLang="en-US" sz="2200" dirty="0">
                <a:latin typeface="Times New Roman" panose="02020603050405020304" pitchFamily="18" charset="0"/>
              </a:rPr>
              <a:t>).</a:t>
            </a:r>
          </a:p>
          <a:p>
            <a:r>
              <a:rPr lang="en-US" altLang="en-US" sz="2200" dirty="0">
                <a:latin typeface="Times New Roman" panose="02020603050405020304" pitchFamily="18" charset="0"/>
              </a:rPr>
              <a:t>Note that </a:t>
            </a:r>
            <a:r>
              <a:rPr lang="en-US" altLang="en-US" sz="2200" i="1" dirty="0" err="1">
                <a:latin typeface="Times New Roman" panose="02020603050405020304" pitchFamily="18" charset="0"/>
              </a:rPr>
              <a:t>MgrSSN</a:t>
            </a:r>
            <a:r>
              <a:rPr lang="en-US" altLang="en-US" sz="2200" i="1" dirty="0">
                <a:latin typeface="Times New Roman" panose="02020603050405020304" pitchFamily="18" charset="0"/>
              </a:rPr>
              <a:t> </a:t>
            </a:r>
            <a:r>
              <a:rPr lang="en-US" altLang="en-US" sz="2200" dirty="0">
                <a:latin typeface="Times New Roman" panose="02020603050405020304" pitchFamily="18" charset="0"/>
              </a:rPr>
              <a:t>must have a value.</a:t>
            </a:r>
          </a:p>
        </p:txBody>
      </p:sp>
      <p:sp>
        <p:nvSpPr>
          <p:cNvPr id="25" name="Line 22">
            <a:extLst>
              <a:ext uri="{FF2B5EF4-FFF2-40B4-BE49-F238E27FC236}">
                <a16:creationId xmlns:a16="http://schemas.microsoft.com/office/drawing/2014/main" id="{A9E3A670-0E3B-8009-39B7-8816547429F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6340" y="2712069"/>
            <a:ext cx="8382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" name="Oval 11">
            <a:extLst>
              <a:ext uri="{FF2B5EF4-FFF2-40B4-BE49-F238E27FC236}">
                <a16:creationId xmlns:a16="http://schemas.microsoft.com/office/drawing/2014/main" id="{2D749C7F-FFB3-F977-2F00-3D4547130E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6684" y="1329837"/>
            <a:ext cx="1219200" cy="5334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dirty="0">
                <a:latin typeface="Times New Roman" panose="02020603050405020304" pitchFamily="18" charset="0"/>
              </a:rPr>
              <a:t>StartDate</a:t>
            </a:r>
          </a:p>
        </p:txBody>
      </p:sp>
      <p:sp>
        <p:nvSpPr>
          <p:cNvPr id="27" name="Line 15">
            <a:extLst>
              <a:ext uri="{FF2B5EF4-FFF2-40B4-BE49-F238E27FC236}">
                <a16:creationId xmlns:a16="http://schemas.microsoft.com/office/drawing/2014/main" id="{0424D1CE-1C8E-CC79-83F6-15959A4B6E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86418" y="1863237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" name="Text Box 18">
            <a:extLst>
              <a:ext uri="{FF2B5EF4-FFF2-40B4-BE49-F238E27FC236}">
                <a16:creationId xmlns:a16="http://schemas.microsoft.com/office/drawing/2014/main" id="{23D488DE-D8A1-83EB-9EBF-54F168C722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8194" y="3720387"/>
            <a:ext cx="1945762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dirty="0" err="1">
                <a:latin typeface="Times New Roman" panose="02020603050405020304" pitchFamily="18" charset="0"/>
              </a:rPr>
              <a:t>MgrStartDate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412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2BE7F36-2349-2AA9-0A4E-684868CAD029}"/>
              </a:ext>
            </a:extLst>
          </p:cNvPr>
          <p:cNvSpPr txBox="1">
            <a:spLocks/>
          </p:cNvSpPr>
          <p:nvPr/>
        </p:nvSpPr>
        <p:spPr>
          <a:xfrm>
            <a:off x="1843768" y="686124"/>
            <a:ext cx="7924800" cy="4517475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It is better to have the </a:t>
            </a:r>
            <a:r>
              <a:rPr lang="en-US" altLang="en-US" sz="2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Foreign Key (FK)</a:t>
            </a: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 on the relation that has a </a:t>
            </a:r>
            <a:r>
              <a:rPr lang="en-US" altLang="en-US" sz="2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total participation</a:t>
            </a: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, why? (No null values) (Saving Space).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n-US" alt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  Some employees are not managers.</a:t>
            </a: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10">
            <a:extLst>
              <a:ext uri="{FF2B5EF4-FFF2-40B4-BE49-F238E27FC236}">
                <a16:creationId xmlns:a16="http://schemas.microsoft.com/office/drawing/2014/main" id="{88B9DE10-70F4-294C-E9A6-4C6743725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4455" y="2151704"/>
            <a:ext cx="132440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600" b="1" dirty="0">
                <a:solidFill>
                  <a:prstClr val="black"/>
                </a:solidFill>
              </a:rPr>
              <a:t>D</a:t>
            </a:r>
            <a:r>
              <a:rPr kumimoji="0" lang="en-US" alt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epartment</a:t>
            </a: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4EF20EC-497E-9C06-AD05-E2C6BC0535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478609"/>
              </p:ext>
            </p:extLst>
          </p:nvPr>
        </p:nvGraphicFramePr>
        <p:xfrm>
          <a:off x="2312080" y="2479209"/>
          <a:ext cx="6096000" cy="111283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94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sng" dirty="0" err="1"/>
                        <a:t>Dnumber</a:t>
                      </a:r>
                      <a:endParaRPr lang="en-US" sz="1600" u="sng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dirty="0" err="1"/>
                        <a:t>Dname</a:t>
                      </a:r>
                      <a:endParaRPr lang="en-US" sz="1600" b="0" u="none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MgrSSN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Mgrstartdate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CS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21-Apr-80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CIS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18-Jan-82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TextBox 10">
            <a:extLst>
              <a:ext uri="{FF2B5EF4-FFF2-40B4-BE49-F238E27FC236}">
                <a16:creationId xmlns:a16="http://schemas.microsoft.com/office/drawing/2014/main" id="{E06F5231-D33F-4027-CB56-C63A8F2C5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5055" y="3746811"/>
            <a:ext cx="115288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600" b="1" dirty="0">
                <a:solidFill>
                  <a:prstClr val="black"/>
                </a:solidFill>
              </a:rPr>
              <a:t>E</a:t>
            </a:r>
            <a:r>
              <a:rPr kumimoji="0" lang="en-US" alt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mployee</a:t>
            </a: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6940B45-FAFA-517D-498B-9E46DECF5E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778321"/>
              </p:ext>
            </p:extLst>
          </p:nvPr>
        </p:nvGraphicFramePr>
        <p:xfrm>
          <a:off x="2092340" y="4100046"/>
          <a:ext cx="7382541" cy="18542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976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64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4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16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99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5159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56729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err="1"/>
                        <a:t>Fname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Minit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Lname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u="sng" dirty="0"/>
                        <a:t>SSN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Salary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DepNumber</a:t>
                      </a:r>
                      <a:endParaRPr 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Mgrstartdate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Ahmad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Mazen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21-Apr-80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Salam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Farah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Talal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/>
                        <a:t>Kamal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Lafi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18-Jan-82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E23BF45-DB82-AB31-52BE-02A1BE570985}"/>
              </a:ext>
            </a:extLst>
          </p:cNvPr>
          <p:cNvCxnSpPr/>
          <p:nvPr/>
        </p:nvCxnSpPr>
        <p:spPr>
          <a:xfrm>
            <a:off x="1049111" y="3688090"/>
            <a:ext cx="91440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3FDA234-B5E9-C1CB-0746-BCBC5E50372B}"/>
              </a:ext>
            </a:extLst>
          </p:cNvPr>
          <p:cNvCxnSpPr/>
          <p:nvPr/>
        </p:nvCxnSpPr>
        <p:spPr>
          <a:xfrm rot="16200000" flipH="1">
            <a:off x="1267052" y="3040390"/>
            <a:ext cx="304800" cy="2286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9A36607-C5E6-65B1-2E15-4C92C39BEB4A}"/>
              </a:ext>
            </a:extLst>
          </p:cNvPr>
          <p:cNvCxnSpPr/>
          <p:nvPr/>
        </p:nvCxnSpPr>
        <p:spPr>
          <a:xfrm rot="5400000" flipH="1" flipV="1">
            <a:off x="1457552" y="2697490"/>
            <a:ext cx="685800" cy="5334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883DC39-5585-33F1-5E6E-80FE07472D5B}"/>
              </a:ext>
            </a:extLst>
          </p:cNvPr>
          <p:cNvCxnSpPr/>
          <p:nvPr/>
        </p:nvCxnSpPr>
        <p:spPr>
          <a:xfrm rot="16200000" flipH="1">
            <a:off x="1150953" y="4718957"/>
            <a:ext cx="762000" cy="6858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57115D8-76B1-FD7A-9D63-835F5C805C38}"/>
              </a:ext>
            </a:extLst>
          </p:cNvPr>
          <p:cNvCxnSpPr/>
          <p:nvPr/>
        </p:nvCxnSpPr>
        <p:spPr>
          <a:xfrm rot="5400000">
            <a:off x="1074753" y="4718957"/>
            <a:ext cx="838200" cy="6096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ADCB3FEF-074A-E98A-F5DC-D04246C379B1}"/>
              </a:ext>
            </a:extLst>
          </p:cNvPr>
          <p:cNvSpPr/>
          <p:nvPr/>
        </p:nvSpPr>
        <p:spPr>
          <a:xfrm>
            <a:off x="6762839" y="4874746"/>
            <a:ext cx="685800" cy="304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CF37EEE-35AB-05E6-71C6-75DC0E8BEF12}"/>
              </a:ext>
            </a:extLst>
          </p:cNvPr>
          <p:cNvSpPr/>
          <p:nvPr/>
        </p:nvSpPr>
        <p:spPr>
          <a:xfrm>
            <a:off x="6762839" y="5239077"/>
            <a:ext cx="685800" cy="304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8C4DB8-BB0F-ACC3-F09E-475BA544DB43}"/>
              </a:ext>
            </a:extLst>
          </p:cNvPr>
          <p:cNvSpPr/>
          <p:nvPr/>
        </p:nvSpPr>
        <p:spPr>
          <a:xfrm>
            <a:off x="8369980" y="4869984"/>
            <a:ext cx="685800" cy="304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EB0692A-A4C8-AB1B-502A-5B73FB6BD801}"/>
              </a:ext>
            </a:extLst>
          </p:cNvPr>
          <p:cNvSpPr/>
          <p:nvPr/>
        </p:nvSpPr>
        <p:spPr>
          <a:xfrm>
            <a:off x="8359348" y="5252608"/>
            <a:ext cx="685800" cy="304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8643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DB35DF96-5BC2-EE36-3222-FAF9B3C25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711" y="725229"/>
            <a:ext cx="7772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4</a:t>
            </a:r>
            <a:r>
              <a:rPr lang="en-US" altLang="en-US" sz="2400" dirty="0">
                <a:latin typeface="Times New Roman" panose="02020603050405020304" pitchFamily="18" charset="0"/>
              </a:rPr>
              <a:t>.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>
                <a:latin typeface="Times New Roman" panose="02020603050405020304" pitchFamily="18" charset="0"/>
              </a:rPr>
              <a:t>Mapping Binary 1:N Relationship</a:t>
            </a:r>
            <a:endParaRPr lang="en-US" altLang="en-US" sz="2400" dirty="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</a:rPr>
              <a:t>For each binary </a:t>
            </a:r>
            <a:r>
              <a:rPr lang="en-US" altLang="en-US" sz="2400" i="1" dirty="0">
                <a:latin typeface="Times New Roman" panose="02020603050405020304" pitchFamily="18" charset="0"/>
              </a:rPr>
              <a:t>1:N</a:t>
            </a:r>
            <a:r>
              <a:rPr lang="en-US" altLang="en-US" sz="2400" dirty="0">
                <a:latin typeface="Times New Roman" panose="02020603050405020304" pitchFamily="18" charset="0"/>
              </a:rPr>
              <a:t> relationship, choose the </a:t>
            </a:r>
            <a:r>
              <a:rPr lang="en-US" altLang="en-US" sz="2400" i="1" dirty="0">
                <a:latin typeface="Times New Roman" panose="02020603050405020304" pitchFamily="18" charset="0"/>
              </a:rPr>
              <a:t>n</a:t>
            </a:r>
            <a:r>
              <a:rPr lang="en-US" altLang="en-US" sz="2400" dirty="0">
                <a:latin typeface="Times New Roman" panose="02020603050405020304" pitchFamily="18" charset="0"/>
              </a:rPr>
              <a:t>-side entity and include a FK w.r.t the other entity.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66AC40C-92F0-52E6-27BE-2F537B108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7950" y="3005923"/>
            <a:ext cx="1905000" cy="5334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dirty="0">
                <a:latin typeface="Times New Roman" panose="02020603050405020304" pitchFamily="18" charset="0"/>
              </a:rPr>
              <a:t>Department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12FD618-5383-C06F-BAD5-7E4D787B7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3350" y="3005923"/>
            <a:ext cx="1905000" cy="5334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dirty="0">
                <a:latin typeface="Times New Roman" panose="02020603050405020304" pitchFamily="18" charset="0"/>
              </a:rPr>
              <a:t>Employee</a:t>
            </a:r>
          </a:p>
        </p:txBody>
      </p:sp>
      <p:sp>
        <p:nvSpPr>
          <p:cNvPr id="8" name="Line 5">
            <a:extLst>
              <a:ext uri="{FF2B5EF4-FFF2-40B4-BE49-F238E27FC236}">
                <a16:creationId xmlns:a16="http://schemas.microsoft.com/office/drawing/2014/main" id="{B00D27FC-E698-44BC-A287-D966C01784C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52950" y="3310723"/>
            <a:ext cx="32004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" name="AutoShape 6">
            <a:extLst>
              <a:ext uri="{FF2B5EF4-FFF2-40B4-BE49-F238E27FC236}">
                <a16:creationId xmlns:a16="http://schemas.microsoft.com/office/drawing/2014/main" id="{A8D4EAE0-FB17-34E5-39FE-A8F45158BD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8750" y="2853524"/>
            <a:ext cx="1524000" cy="914400"/>
          </a:xfrm>
          <a:prstGeom prst="diamond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dirty="0" err="1">
                <a:latin typeface="Times New Roman" panose="02020603050405020304" pitchFamily="18" charset="0"/>
              </a:rPr>
              <a:t>Works_in</a:t>
            </a:r>
            <a:endParaRPr lang="en-US" altLang="en-US" sz="2000" dirty="0">
              <a:latin typeface="Times New Roman" panose="02020603050405020304" pitchFamily="18" charset="0"/>
            </a:endParaRP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03B4961D-6ED5-8F13-0C48-63E313E93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1550" y="2929723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i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3B3046DF-2283-18B4-D0C2-F2642D10CB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0" y="2929723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i="1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12" name="Oval 9">
            <a:extLst>
              <a:ext uri="{FF2B5EF4-FFF2-40B4-BE49-F238E27FC236}">
                <a16:creationId xmlns:a16="http://schemas.microsoft.com/office/drawing/2014/main" id="{97BF1A32-5C4F-180C-A67C-6182C59E2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8350" y="2320123"/>
            <a:ext cx="1447800" cy="5334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u="sng" dirty="0" err="1">
                <a:latin typeface="Times New Roman" panose="02020603050405020304" pitchFamily="18" charset="0"/>
              </a:rPr>
              <a:t>D_no</a:t>
            </a:r>
            <a:endParaRPr lang="en-US" altLang="en-US" sz="2400" u="sng" dirty="0">
              <a:latin typeface="Times New Roman" panose="02020603050405020304" pitchFamily="18" charset="0"/>
            </a:endParaRPr>
          </a:p>
        </p:txBody>
      </p:sp>
      <p:sp>
        <p:nvSpPr>
          <p:cNvPr id="13" name="Oval 10">
            <a:extLst>
              <a:ext uri="{FF2B5EF4-FFF2-40B4-BE49-F238E27FC236}">
                <a16:creationId xmlns:a16="http://schemas.microsoft.com/office/drawing/2014/main" id="{7FC18327-5059-28A1-77AF-9EBEF2415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4750" y="2167723"/>
            <a:ext cx="1219200" cy="5334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dirty="0" err="1">
                <a:latin typeface="Times New Roman" panose="02020603050405020304" pitchFamily="18" charset="0"/>
              </a:rPr>
              <a:t>Dname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14" name="Oval 11">
            <a:extLst>
              <a:ext uri="{FF2B5EF4-FFF2-40B4-BE49-F238E27FC236}">
                <a16:creationId xmlns:a16="http://schemas.microsoft.com/office/drawing/2014/main" id="{3433A07F-9953-6575-9983-FED8B08D2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0" y="2091523"/>
            <a:ext cx="1219200" cy="5334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u="sng" dirty="0">
                <a:latin typeface="Times New Roman" panose="02020603050405020304" pitchFamily="18" charset="0"/>
              </a:rPr>
              <a:t>SSN</a:t>
            </a:r>
          </a:p>
        </p:txBody>
      </p:sp>
      <p:sp>
        <p:nvSpPr>
          <p:cNvPr id="15" name="Oval 12">
            <a:extLst>
              <a:ext uri="{FF2B5EF4-FFF2-40B4-BE49-F238E27FC236}">
                <a16:creationId xmlns:a16="http://schemas.microsoft.com/office/drawing/2014/main" id="{F199C9FE-4634-41F0-6F79-85537FF6BD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1550" y="2091523"/>
            <a:ext cx="1219200" cy="5334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dirty="0" err="1">
                <a:latin typeface="Times New Roman" panose="02020603050405020304" pitchFamily="18" charset="0"/>
              </a:rPr>
              <a:t>Ename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16" name="Line 13">
            <a:extLst>
              <a:ext uri="{FF2B5EF4-FFF2-40B4-BE49-F238E27FC236}">
                <a16:creationId xmlns:a16="http://schemas.microsoft.com/office/drawing/2014/main" id="{1C2598CE-EACE-E2CE-6ECE-010E76A7F31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76550" y="2853523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" name="Line 14">
            <a:extLst>
              <a:ext uri="{FF2B5EF4-FFF2-40B4-BE49-F238E27FC236}">
                <a16:creationId xmlns:a16="http://schemas.microsoft.com/office/drawing/2014/main" id="{5D64D7A3-2139-76C8-12A4-92A15320C61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95750" y="2701123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" name="Line 15">
            <a:extLst>
              <a:ext uri="{FF2B5EF4-FFF2-40B4-BE49-F238E27FC236}">
                <a16:creationId xmlns:a16="http://schemas.microsoft.com/office/drawing/2014/main" id="{4336FC7D-FB51-F6FC-9A6E-4E050CEDB1DC}"/>
              </a:ext>
            </a:extLst>
          </p:cNvPr>
          <p:cNvSpPr>
            <a:spLocks noChangeShapeType="1"/>
          </p:cNvSpPr>
          <p:nvPr/>
        </p:nvSpPr>
        <p:spPr bwMode="auto">
          <a:xfrm>
            <a:off x="7753350" y="2624923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" name="Line 16">
            <a:extLst>
              <a:ext uri="{FF2B5EF4-FFF2-40B4-BE49-F238E27FC236}">
                <a16:creationId xmlns:a16="http://schemas.microsoft.com/office/drawing/2014/main" id="{D17788AE-9D58-2F95-1512-4E49375AB8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20150" y="2624923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" name="Text Box 17">
            <a:extLst>
              <a:ext uri="{FF2B5EF4-FFF2-40B4-BE49-F238E27FC236}">
                <a16:creationId xmlns:a16="http://schemas.microsoft.com/office/drawing/2014/main" id="{0CFFF55B-401F-DDC6-20A9-6CF0BF071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5943" y="3888429"/>
            <a:ext cx="4038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en-US" sz="2400" dirty="0">
                <a:latin typeface="Times New Roman" panose="02020603050405020304" pitchFamily="18" charset="0"/>
              </a:rPr>
              <a:t>We must choose 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Employee</a:t>
            </a:r>
            <a:endParaRPr lang="en-US" altLang="en-US" sz="2400" b="1" dirty="0">
              <a:latin typeface="Times New Roman" panose="02020603050405020304" pitchFamily="18" charset="0"/>
            </a:endParaRPr>
          </a:p>
          <a:p>
            <a:r>
              <a:rPr lang="en-US" altLang="en-US" sz="2400" dirty="0">
                <a:latin typeface="Times New Roman" panose="02020603050405020304" pitchFamily="18" charset="0"/>
              </a:rPr>
              <a:t>We end up with:</a:t>
            </a:r>
          </a:p>
        </p:txBody>
      </p:sp>
      <p:sp>
        <p:nvSpPr>
          <p:cNvPr id="21" name="Text Box 18">
            <a:extLst>
              <a:ext uri="{FF2B5EF4-FFF2-40B4-BE49-F238E27FC236}">
                <a16:creationId xmlns:a16="http://schemas.microsoft.com/office/drawing/2014/main" id="{E72B4A08-2E77-74BB-FB65-F2FCD02C23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4286" y="4753202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Employee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2" name="Text Box 19">
            <a:extLst>
              <a:ext uri="{FF2B5EF4-FFF2-40B4-BE49-F238E27FC236}">
                <a16:creationId xmlns:a16="http://schemas.microsoft.com/office/drawing/2014/main" id="{E8D171F5-7B64-CD10-D5E9-768533964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4150" y="5176734"/>
            <a:ext cx="1143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u="sng" dirty="0">
                <a:latin typeface="Times New Roman" panose="02020603050405020304" pitchFamily="18" charset="0"/>
              </a:rPr>
              <a:t>SSN</a:t>
            </a:r>
          </a:p>
        </p:txBody>
      </p:sp>
      <p:sp>
        <p:nvSpPr>
          <p:cNvPr id="23" name="Text Box 20">
            <a:extLst>
              <a:ext uri="{FF2B5EF4-FFF2-40B4-BE49-F238E27FC236}">
                <a16:creationId xmlns:a16="http://schemas.microsoft.com/office/drawing/2014/main" id="{11CC640E-6CDD-472C-5BF8-485975191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7150" y="5176734"/>
            <a:ext cx="1600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 err="1">
                <a:latin typeface="Times New Roman" panose="02020603050405020304" pitchFamily="18" charset="0"/>
              </a:rPr>
              <a:t>Ename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4" name="Text Box 21">
            <a:extLst>
              <a:ext uri="{FF2B5EF4-FFF2-40B4-BE49-F238E27FC236}">
                <a16:creationId xmlns:a16="http://schemas.microsoft.com/office/drawing/2014/main" id="{E1030969-214F-B97C-A0B7-542A9528D3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7350" y="5176734"/>
            <a:ext cx="14478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 err="1">
                <a:latin typeface="Times New Roman" panose="02020603050405020304" pitchFamily="18" charset="0"/>
              </a:rPr>
              <a:t>D_no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5" name="Text Box 22">
            <a:extLst>
              <a:ext uri="{FF2B5EF4-FFF2-40B4-BE49-F238E27FC236}">
                <a16:creationId xmlns:a16="http://schemas.microsoft.com/office/drawing/2014/main" id="{308DC14B-F2AB-16CC-B74F-B5F77811C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7550" y="5120031"/>
            <a:ext cx="3124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en-US" altLang="en-US" dirty="0">
                <a:latin typeface="Times New Roman" panose="02020603050405020304" pitchFamily="18" charset="0"/>
              </a:rPr>
              <a:t> PK is </a:t>
            </a:r>
            <a:r>
              <a:rPr lang="en-US" altLang="en-US" i="1" dirty="0">
                <a:latin typeface="Times New Roman" panose="02020603050405020304" pitchFamily="18" charset="0"/>
              </a:rPr>
              <a:t>SSN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>
              <a:buFontTx/>
              <a:buChar char="•"/>
            </a:pPr>
            <a:r>
              <a:rPr lang="en-US" altLang="en-US" i="1" dirty="0">
                <a:latin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</a:rPr>
              <a:t>D_no</a:t>
            </a:r>
            <a:r>
              <a:rPr lang="en-US" altLang="en-US" dirty="0">
                <a:latin typeface="Times New Roman" panose="02020603050405020304" pitchFamily="18" charset="0"/>
              </a:rPr>
              <a:t> is an FK</a:t>
            </a:r>
          </a:p>
        </p:txBody>
      </p:sp>
      <p:sp>
        <p:nvSpPr>
          <p:cNvPr id="26" name="Text Box 23">
            <a:extLst>
              <a:ext uri="{FF2B5EF4-FFF2-40B4-BE49-F238E27FC236}">
                <a16:creationId xmlns:a16="http://schemas.microsoft.com/office/drawing/2014/main" id="{9AA55962-508F-1C7B-ADCB-AD3D4EE643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1350" y="3867163"/>
            <a:ext cx="3200400" cy="120015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latin typeface="Times New Roman" panose="02020603050405020304" pitchFamily="18" charset="0"/>
              </a:rPr>
              <a:t>Note that Step 1 would lead to the </a:t>
            </a:r>
            <a:r>
              <a:rPr lang="en-US" altLang="en-US" i="1" dirty="0">
                <a:latin typeface="Times New Roman" panose="02020603050405020304" pitchFamily="18" charset="0"/>
              </a:rPr>
              <a:t>Employee</a:t>
            </a:r>
            <a:r>
              <a:rPr lang="en-US" altLang="en-US" dirty="0">
                <a:latin typeface="Times New Roman" panose="02020603050405020304" pitchFamily="18" charset="0"/>
              </a:rPr>
              <a:t> relation - we have now augmented </a:t>
            </a:r>
            <a:r>
              <a:rPr lang="en-US" altLang="en-US" i="1" dirty="0">
                <a:latin typeface="Times New Roman" panose="02020603050405020304" pitchFamily="18" charset="0"/>
              </a:rPr>
              <a:t>Employee</a:t>
            </a:r>
            <a:r>
              <a:rPr lang="en-US" altLang="en-US" dirty="0">
                <a:latin typeface="Times New Roman" panose="02020603050405020304" pitchFamily="18" charset="0"/>
              </a:rPr>
              <a:t> with the </a:t>
            </a:r>
            <a:r>
              <a:rPr lang="en-US" altLang="en-US" i="1" dirty="0" err="1">
                <a:latin typeface="Times New Roman" panose="02020603050405020304" pitchFamily="18" charset="0"/>
              </a:rPr>
              <a:t>D_no</a:t>
            </a:r>
            <a:r>
              <a:rPr lang="en-US" altLang="en-US" dirty="0">
                <a:latin typeface="Times New Roman" panose="02020603050405020304" pitchFamily="18" charset="0"/>
              </a:rPr>
              <a:t> attribute.</a:t>
            </a:r>
          </a:p>
        </p:txBody>
      </p:sp>
    </p:spTree>
    <p:extLst>
      <p:ext uri="{BB962C8B-B14F-4D97-AF65-F5344CB8AC3E}">
        <p14:creationId xmlns:p14="http://schemas.microsoft.com/office/powerpoint/2010/main" val="3321744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095EBBD-1585-6D85-E707-FE466C5FF340}"/>
              </a:ext>
            </a:extLst>
          </p:cNvPr>
          <p:cNvSpPr txBox="1">
            <a:spLocks/>
          </p:cNvSpPr>
          <p:nvPr/>
        </p:nvSpPr>
        <p:spPr>
          <a:xfrm>
            <a:off x="1751240" y="573012"/>
            <a:ext cx="7886700" cy="523356"/>
          </a:xfrm>
          <a:prstGeom prst="rect">
            <a:avLst/>
          </a:prstGeom>
        </p:spPr>
        <p:txBody>
          <a:bodyPr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CF4734D-F930-D367-BDE4-B0967E903B6D}"/>
              </a:ext>
            </a:extLst>
          </p:cNvPr>
          <p:cNvSpPr txBox="1">
            <a:spLocks/>
          </p:cNvSpPr>
          <p:nvPr/>
        </p:nvSpPr>
        <p:spPr>
          <a:xfrm>
            <a:off x="1751239" y="1096367"/>
            <a:ext cx="8134337" cy="4551957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400"/>
              <a:t>I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n mapping 1:N relationship, why do you put the foreign key on the N-side?  (eg. Employee works_for Department)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18">
            <a:extLst>
              <a:ext uri="{FF2B5EF4-FFF2-40B4-BE49-F238E27FC236}">
                <a16:creationId xmlns:a16="http://schemas.microsoft.com/office/drawing/2014/main" id="{5505CC4C-B4D1-717F-A6B3-0D1C770263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3190" y="2535238"/>
            <a:ext cx="12112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Employee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8C35172-62D6-3756-6E76-B50A98AB01A0}"/>
              </a:ext>
            </a:extLst>
          </p:cNvPr>
          <p:cNvCxnSpPr/>
          <p:nvPr/>
        </p:nvCxnSpPr>
        <p:spPr>
          <a:xfrm rot="5400000">
            <a:off x="3751490" y="3933825"/>
            <a:ext cx="3429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18">
            <a:extLst>
              <a:ext uri="{FF2B5EF4-FFF2-40B4-BE49-F238E27FC236}">
                <a16:creationId xmlns:a16="http://schemas.microsoft.com/office/drawing/2014/main" id="{341C9047-4EF3-F3F7-C7E6-DE5B8517D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0790" y="2524125"/>
            <a:ext cx="1390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Department</a:t>
            </a:r>
          </a:p>
        </p:txBody>
      </p:sp>
      <p:sp>
        <p:nvSpPr>
          <p:cNvPr id="9" name="TextBox 18">
            <a:extLst>
              <a:ext uri="{FF2B5EF4-FFF2-40B4-BE49-F238E27FC236}">
                <a16:creationId xmlns:a16="http://schemas.microsoft.com/office/drawing/2014/main" id="{9AEC1982-7930-8999-4C5E-501C26313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0790" y="1990725"/>
            <a:ext cx="2916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/>
              <a:t>Foreign Key on the N-side </a:t>
            </a:r>
          </a:p>
        </p:txBody>
      </p:sp>
      <p:sp>
        <p:nvSpPr>
          <p:cNvPr id="10" name="TextBox 19">
            <a:extLst>
              <a:ext uri="{FF2B5EF4-FFF2-40B4-BE49-F238E27FC236}">
                <a16:creationId xmlns:a16="http://schemas.microsoft.com/office/drawing/2014/main" id="{C9C42607-3C0F-0762-3552-D2EC25B93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353" y="1990725"/>
            <a:ext cx="29162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/>
              <a:t>Foreign Key on the 1-side </a:t>
            </a:r>
          </a:p>
        </p:txBody>
      </p:sp>
      <p:sp>
        <p:nvSpPr>
          <p:cNvPr id="11" name="TextBox 41">
            <a:extLst>
              <a:ext uri="{FF2B5EF4-FFF2-40B4-BE49-F238E27FC236}">
                <a16:creationId xmlns:a16="http://schemas.microsoft.com/office/drawing/2014/main" id="{5214AD44-F1F0-7212-AD25-0CEE97D4FB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903" y="4810125"/>
            <a:ext cx="40655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dirty="0"/>
              <a:t>The ordinary primary key “</a:t>
            </a:r>
            <a:r>
              <a:rPr lang="en-US" altLang="en-US" sz="1600" dirty="0" err="1"/>
              <a:t>Dnumber</a:t>
            </a:r>
            <a:r>
              <a:rPr lang="en-US" altLang="en-US" sz="1600" dirty="0"/>
              <a:t>” is not </a:t>
            </a:r>
          </a:p>
          <a:p>
            <a:pPr eaLnBrk="1" hangingPunct="1"/>
            <a:r>
              <a:rPr lang="en-US" altLang="en-US" sz="1600" dirty="0"/>
              <a:t>a primary key any more.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9B6777F-F07B-7997-FFAC-B4D905D09A26}"/>
              </a:ext>
            </a:extLst>
          </p:cNvPr>
          <p:cNvCxnSpPr/>
          <p:nvPr/>
        </p:nvCxnSpPr>
        <p:spPr>
          <a:xfrm rot="16200000" flipH="1">
            <a:off x="8933090" y="3324225"/>
            <a:ext cx="762000" cy="6858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9842AAA-8D0E-246C-29C6-0273F6540F42}"/>
              </a:ext>
            </a:extLst>
          </p:cNvPr>
          <p:cNvCxnSpPr/>
          <p:nvPr/>
        </p:nvCxnSpPr>
        <p:spPr>
          <a:xfrm rot="5400000">
            <a:off x="8856890" y="3324225"/>
            <a:ext cx="838200" cy="6096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145100F-D80D-64B9-6034-72A571F97AEC}"/>
              </a:ext>
            </a:extLst>
          </p:cNvPr>
          <p:cNvCxnSpPr/>
          <p:nvPr/>
        </p:nvCxnSpPr>
        <p:spPr>
          <a:xfrm rot="16200000" flipH="1">
            <a:off x="1236890" y="3705225"/>
            <a:ext cx="304800" cy="2286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87D46E1-6E7A-7548-A4AA-0A514DADB1C5}"/>
              </a:ext>
            </a:extLst>
          </p:cNvPr>
          <p:cNvCxnSpPr/>
          <p:nvPr/>
        </p:nvCxnSpPr>
        <p:spPr>
          <a:xfrm rot="5400000" flipH="1" flipV="1">
            <a:off x="1427390" y="3362325"/>
            <a:ext cx="685800" cy="5334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9859187C-C3F3-413E-6C13-40ADABFF43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066645"/>
              </p:ext>
            </p:extLst>
          </p:nvPr>
        </p:nvGraphicFramePr>
        <p:xfrm>
          <a:off x="1983827" y="2946400"/>
          <a:ext cx="2948763" cy="1482724"/>
        </p:xfrm>
        <a:graphic>
          <a:graphicData uri="http://schemas.openxmlformats.org/drawingml/2006/table">
            <a:tbl>
              <a:tblPr rtl="1" firstRow="1" bandRow="1">
                <a:tableStyleId>{22838BEF-8BB2-4498-84A7-C5851F593DF1}</a:tableStyleId>
              </a:tblPr>
              <a:tblGrid>
                <a:gridCol w="679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3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06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51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err="1"/>
                        <a:t>Dno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…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Name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u="sng" dirty="0"/>
                        <a:t>SSN</a:t>
                      </a:r>
                      <a:endParaRPr lang="ar-JO" sz="1800" u="sng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1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…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err="1"/>
                        <a:t>Kamal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1</a:t>
                      </a:r>
                      <a:endParaRPr lang="ar-JO" sz="18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1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…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err="1"/>
                        <a:t>Hala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2</a:t>
                      </a:r>
                      <a:endParaRPr lang="ar-JO" sz="18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2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…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err="1"/>
                        <a:t>Sameh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3</a:t>
                      </a:r>
                      <a:endParaRPr lang="ar-JO" sz="18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9F662357-CCF3-E667-BBB2-7745484135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063929"/>
              </p:ext>
            </p:extLst>
          </p:nvPr>
        </p:nvGraphicFramePr>
        <p:xfrm>
          <a:off x="5846990" y="2949575"/>
          <a:ext cx="2743200" cy="1482724"/>
        </p:xfrm>
        <a:graphic>
          <a:graphicData uri="http://schemas.openxmlformats.org/drawingml/2006/table">
            <a:tbl>
              <a:tblPr rtl="1" firstRow="1" bandRow="1">
                <a:tableStyleId>{22838BEF-8BB2-4498-84A7-C5851F593DF1}</a:tableStyleId>
              </a:tblPr>
              <a:tblGrid>
                <a:gridCol w="638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0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4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SSN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 err="1"/>
                        <a:t>Dname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u="sng" dirty="0" err="1"/>
                        <a:t>Dnumber</a:t>
                      </a:r>
                      <a:endParaRPr lang="ar-JO" sz="1800" u="sng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1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CS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1</a:t>
                      </a:r>
                      <a:endParaRPr lang="ar-JO" sz="18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1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CS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1</a:t>
                      </a:r>
                      <a:endParaRPr lang="ar-JO" sz="18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3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Math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2</a:t>
                      </a:r>
                      <a:endParaRPr lang="ar-JO" sz="18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" name="Oval 18">
            <a:extLst>
              <a:ext uri="{FF2B5EF4-FFF2-40B4-BE49-F238E27FC236}">
                <a16:creationId xmlns:a16="http://schemas.microsoft.com/office/drawing/2014/main" id="{487F361C-88F8-CC86-6E80-A60E9965C7B7}"/>
              </a:ext>
            </a:extLst>
          </p:cNvPr>
          <p:cNvSpPr/>
          <p:nvPr/>
        </p:nvSpPr>
        <p:spPr>
          <a:xfrm>
            <a:off x="6075590" y="3362325"/>
            <a:ext cx="685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4B39644-1C71-27B0-84B0-358EE3821319}"/>
              </a:ext>
            </a:extLst>
          </p:cNvPr>
          <p:cNvSpPr/>
          <p:nvPr/>
        </p:nvSpPr>
        <p:spPr>
          <a:xfrm>
            <a:off x="6075590" y="3744913"/>
            <a:ext cx="685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070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9A52FE97-1496-28E1-E0B5-D6884F9118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0136" y="743051"/>
            <a:ext cx="8791356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5</a:t>
            </a:r>
            <a:r>
              <a:rPr lang="en-US" altLang="en-US" sz="2400" dirty="0">
                <a:latin typeface="Times New Roman" panose="02020603050405020304" pitchFamily="18" charset="0"/>
              </a:rPr>
              <a:t>. </a:t>
            </a:r>
            <a:r>
              <a:rPr lang="en-US" altLang="en-US" sz="2400" b="1" u="sng" dirty="0">
                <a:latin typeface="Times New Roman" panose="02020603050405020304" pitchFamily="18" charset="0"/>
              </a:rPr>
              <a:t>Mapping Binary M:N Relationship</a:t>
            </a:r>
            <a:endParaRPr lang="en-US" altLang="en-US" sz="2400" dirty="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</a:rPr>
              <a:t>For each binary </a:t>
            </a:r>
            <a:r>
              <a:rPr lang="en-US" altLang="en-US" sz="2400" i="1" dirty="0">
                <a:latin typeface="Times New Roman" panose="02020603050405020304" pitchFamily="18" charset="0"/>
              </a:rPr>
              <a:t>M:N</a:t>
            </a:r>
            <a:r>
              <a:rPr lang="en-US" altLang="en-US" sz="2400" dirty="0">
                <a:latin typeface="Times New Roman" panose="02020603050405020304" pitchFamily="18" charset="0"/>
              </a:rPr>
              <a:t> relationship, create a relation for the relationship</a:t>
            </a:r>
          </a:p>
          <a:p>
            <a:pPr lvl="1">
              <a:buFontTx/>
              <a:buChar char="•"/>
            </a:pPr>
            <a:r>
              <a:rPr lang="en-US" altLang="en-US" sz="2400" dirty="0">
                <a:latin typeface="Times New Roman" panose="02020603050405020304" pitchFamily="18" charset="0"/>
              </a:rPr>
              <a:t> include PKs of both entities and any attributes of the relationship</a:t>
            </a:r>
          </a:p>
          <a:p>
            <a:pPr lvl="1">
              <a:buFontTx/>
              <a:buChar char="•"/>
            </a:pPr>
            <a:r>
              <a:rPr lang="en-US" altLang="en-US" sz="2400" dirty="0">
                <a:latin typeface="Times New Roman" panose="02020603050405020304" pitchFamily="18" charset="0"/>
              </a:rPr>
              <a:t> PK is the concatenation of the participating entities’ PKs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517EF6B-35F5-090A-9C3E-E26CC106F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1260" y="3193867"/>
            <a:ext cx="1828800" cy="6096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dirty="0">
                <a:latin typeface="Times New Roman" panose="02020603050405020304" pitchFamily="18" charset="0"/>
              </a:rPr>
              <a:t>Student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CEEEA65-1F24-9AD6-EF03-A5E23F5722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7060" y="3193867"/>
            <a:ext cx="1828800" cy="6096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dirty="0">
                <a:latin typeface="Times New Roman" panose="02020603050405020304" pitchFamily="18" charset="0"/>
              </a:rPr>
              <a:t>Course</a:t>
            </a:r>
          </a:p>
        </p:txBody>
      </p:sp>
      <p:sp>
        <p:nvSpPr>
          <p:cNvPr id="8" name="Line 5">
            <a:extLst>
              <a:ext uri="{FF2B5EF4-FFF2-40B4-BE49-F238E27FC236}">
                <a16:creationId xmlns:a16="http://schemas.microsoft.com/office/drawing/2014/main" id="{68533075-DD7C-973D-FB1E-2756F958C3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00060" y="3498667"/>
            <a:ext cx="2667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" name="AutoShape 6">
            <a:extLst>
              <a:ext uri="{FF2B5EF4-FFF2-40B4-BE49-F238E27FC236}">
                <a16:creationId xmlns:a16="http://schemas.microsoft.com/office/drawing/2014/main" id="{52CA2D86-F25C-DD5B-1899-D05285F1BC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9660" y="3270067"/>
            <a:ext cx="1447800" cy="457200"/>
          </a:xfrm>
          <a:prstGeom prst="diamond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dirty="0">
                <a:latin typeface="Times New Roman" panose="02020603050405020304" pitchFamily="18" charset="0"/>
              </a:rPr>
              <a:t>Enroll</a:t>
            </a: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8B535BD9-ED7F-646E-C86B-6285274C7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6260" y="3117667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3F5F2D8B-F14C-9243-F8DF-5BAE88DF4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6060" y="3117667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12" name="Oval 9">
            <a:extLst>
              <a:ext uri="{FF2B5EF4-FFF2-40B4-BE49-F238E27FC236}">
                <a16:creationId xmlns:a16="http://schemas.microsoft.com/office/drawing/2014/main" id="{A5DEE188-50B1-9ECC-9415-3806809743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5460" y="2812867"/>
            <a:ext cx="990600" cy="3048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>
                <a:latin typeface="Times New Roman" panose="02020603050405020304" pitchFamily="18" charset="0"/>
              </a:rPr>
              <a:t>Grade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13" name="Text Box 10">
            <a:extLst>
              <a:ext uri="{FF2B5EF4-FFF2-40B4-BE49-F238E27FC236}">
                <a16:creationId xmlns:a16="http://schemas.microsoft.com/office/drawing/2014/main" id="{3F87F850-48F9-13A5-3A35-89631670E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8353" y="4065724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Enroll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14" name="Text Box 11">
            <a:extLst>
              <a:ext uri="{FF2B5EF4-FFF2-40B4-BE49-F238E27FC236}">
                <a16:creationId xmlns:a16="http://schemas.microsoft.com/office/drawing/2014/main" id="{9A2FEE8F-9A34-36DB-F6B3-87322B1EB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1892" y="4535326"/>
            <a:ext cx="1600200" cy="4667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u="sng" dirty="0" err="1">
                <a:latin typeface="Times New Roman" panose="02020603050405020304" pitchFamily="18" charset="0"/>
              </a:rPr>
              <a:t>Student_no</a:t>
            </a:r>
            <a:endParaRPr lang="en-US" altLang="en-US" sz="2400" u="sng" dirty="0">
              <a:latin typeface="Times New Roman" panose="02020603050405020304" pitchFamily="18" charset="0"/>
            </a:endParaRPr>
          </a:p>
        </p:txBody>
      </p:sp>
      <p:sp>
        <p:nvSpPr>
          <p:cNvPr id="15" name="Text Box 12">
            <a:extLst>
              <a:ext uri="{FF2B5EF4-FFF2-40B4-BE49-F238E27FC236}">
                <a16:creationId xmlns:a16="http://schemas.microsoft.com/office/drawing/2014/main" id="{EB80310D-86F1-653E-6B15-91A5CE925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2092" y="4535326"/>
            <a:ext cx="1600200" cy="4667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u="sng">
                <a:latin typeface="Times New Roman" panose="02020603050405020304" pitchFamily="18" charset="0"/>
              </a:rPr>
              <a:t>Course_no</a:t>
            </a:r>
          </a:p>
        </p:txBody>
      </p:sp>
      <p:sp>
        <p:nvSpPr>
          <p:cNvPr id="16" name="Text Box 13">
            <a:extLst>
              <a:ext uri="{FF2B5EF4-FFF2-40B4-BE49-F238E27FC236}">
                <a16:creationId xmlns:a16="http://schemas.microsoft.com/office/drawing/2014/main" id="{0D23BF1C-22F4-8D88-BEAD-C5586FA22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2292" y="4535326"/>
            <a:ext cx="990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</a:rPr>
              <a:t>Grade</a:t>
            </a:r>
          </a:p>
        </p:txBody>
      </p:sp>
      <p:sp>
        <p:nvSpPr>
          <p:cNvPr id="17" name="Line 14">
            <a:extLst>
              <a:ext uri="{FF2B5EF4-FFF2-40B4-BE49-F238E27FC236}">
                <a16:creationId xmlns:a16="http://schemas.microsoft.com/office/drawing/2014/main" id="{8E374F39-9E74-CC09-F61D-C07DC59401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24060" y="3117667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" name="Text Box 15">
            <a:extLst>
              <a:ext uri="{FF2B5EF4-FFF2-40B4-BE49-F238E27FC236}">
                <a16:creationId xmlns:a16="http://schemas.microsoft.com/office/drawing/2014/main" id="{EFBAF0B3-03CA-E19B-B5DB-FFCEE33A1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2492" y="4140150"/>
            <a:ext cx="3248247" cy="1431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  <a:buFontTx/>
              <a:buChar char="•"/>
            </a:pPr>
            <a:r>
              <a:rPr lang="en-US" altLang="en-US" dirty="0">
                <a:latin typeface="Times New Roman" panose="02020603050405020304" pitchFamily="18" charset="0"/>
              </a:rPr>
              <a:t> PK is </a:t>
            </a:r>
            <a:r>
              <a:rPr lang="en-US" altLang="en-US" i="1" dirty="0">
                <a:latin typeface="Times New Roman" panose="02020603050405020304" pitchFamily="18" charset="0"/>
              </a:rPr>
              <a:t>{</a:t>
            </a:r>
            <a:r>
              <a:rPr lang="en-US" altLang="en-US" i="1" dirty="0" err="1">
                <a:latin typeface="Times New Roman" panose="02020603050405020304" pitchFamily="18" charset="0"/>
              </a:rPr>
              <a:t>Student_no</a:t>
            </a:r>
            <a:r>
              <a:rPr lang="en-US" altLang="en-US" i="1" dirty="0">
                <a:latin typeface="Times New Roman" panose="02020603050405020304" pitchFamily="18" charset="0"/>
              </a:rPr>
              <a:t>, </a:t>
            </a:r>
            <a:r>
              <a:rPr lang="en-US" altLang="en-US" i="1" dirty="0" err="1">
                <a:latin typeface="Times New Roman" panose="02020603050405020304" pitchFamily="18" charset="0"/>
              </a:rPr>
              <a:t>Course_no</a:t>
            </a:r>
            <a:r>
              <a:rPr lang="en-US" altLang="en-US" i="1" dirty="0">
                <a:latin typeface="Times New Roman" panose="02020603050405020304" pitchFamily="18" charset="0"/>
              </a:rPr>
              <a:t>}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>
              <a:spcBef>
                <a:spcPts val="600"/>
              </a:spcBef>
              <a:buFontTx/>
              <a:buChar char="•"/>
            </a:pPr>
            <a:r>
              <a:rPr lang="en-US" altLang="en-US" i="1" dirty="0">
                <a:latin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</a:rPr>
              <a:t>Student_no</a:t>
            </a:r>
            <a:r>
              <a:rPr lang="en-US" altLang="en-US" dirty="0">
                <a:latin typeface="Times New Roman" panose="02020603050405020304" pitchFamily="18" charset="0"/>
              </a:rPr>
              <a:t> is a FK</a:t>
            </a:r>
          </a:p>
          <a:p>
            <a:pPr>
              <a:spcBef>
                <a:spcPts val="600"/>
              </a:spcBef>
              <a:buFontTx/>
              <a:buChar char="•"/>
            </a:pPr>
            <a:r>
              <a:rPr lang="en-US" altLang="en-US" i="1" dirty="0">
                <a:latin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</a:rPr>
              <a:t>Course_no</a:t>
            </a:r>
            <a:r>
              <a:rPr lang="en-US" altLang="en-US" dirty="0">
                <a:latin typeface="Times New Roman" panose="02020603050405020304" pitchFamily="18" charset="0"/>
              </a:rPr>
              <a:t> is a FK</a:t>
            </a:r>
          </a:p>
          <a:p>
            <a:pPr>
              <a:spcBef>
                <a:spcPts val="600"/>
              </a:spcBef>
              <a:buFontTx/>
              <a:buChar char="•"/>
            </a:pPr>
            <a:r>
              <a:rPr lang="en-US" altLang="en-US" i="1" dirty="0">
                <a:latin typeface="Times New Roman" panose="02020603050405020304" pitchFamily="18" charset="0"/>
              </a:rPr>
              <a:t> Grade</a:t>
            </a:r>
            <a:r>
              <a:rPr lang="en-US" altLang="en-US" dirty="0">
                <a:latin typeface="Times New Roman" panose="02020603050405020304" pitchFamily="18" charset="0"/>
              </a:rPr>
              <a:t> is an attribute of </a:t>
            </a:r>
            <a:r>
              <a:rPr lang="en-US" altLang="en-US" i="1" dirty="0">
                <a:latin typeface="Times New Roman" panose="02020603050405020304" pitchFamily="18" charset="0"/>
              </a:rPr>
              <a:t>Enroll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9" name="Oval 16">
            <a:extLst>
              <a:ext uri="{FF2B5EF4-FFF2-40B4-BE49-F238E27FC236}">
                <a16:creationId xmlns:a16="http://schemas.microsoft.com/office/drawing/2014/main" id="{B4E179AE-94C9-FEF3-F4D5-9716596B40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9660" y="2660467"/>
            <a:ext cx="1447800" cy="4572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u="sng" dirty="0" err="1">
                <a:latin typeface="Times New Roman" panose="02020603050405020304" pitchFamily="18" charset="0"/>
              </a:rPr>
              <a:t>Course_no</a:t>
            </a:r>
            <a:endParaRPr lang="en-US" altLang="en-US" u="sng" dirty="0">
              <a:latin typeface="Times New Roman" panose="02020603050405020304" pitchFamily="18" charset="0"/>
            </a:endParaRPr>
          </a:p>
        </p:txBody>
      </p:sp>
      <p:sp>
        <p:nvSpPr>
          <p:cNvPr id="20" name="Line 17">
            <a:extLst>
              <a:ext uri="{FF2B5EF4-FFF2-40B4-BE49-F238E27FC236}">
                <a16:creationId xmlns:a16="http://schemas.microsoft.com/office/drawing/2014/main" id="{79172305-045B-25C7-BAD8-3D2B8D51167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43460" y="3041467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" name="Oval 18">
            <a:extLst>
              <a:ext uri="{FF2B5EF4-FFF2-40B4-BE49-F238E27FC236}">
                <a16:creationId xmlns:a16="http://schemas.microsoft.com/office/drawing/2014/main" id="{D74FB894-1E6B-9FF2-5BA5-9F7AFAC25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0023" y="2562995"/>
            <a:ext cx="1447800" cy="4572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u="sng" dirty="0" err="1">
                <a:latin typeface="Times New Roman" panose="02020603050405020304" pitchFamily="18" charset="0"/>
              </a:rPr>
              <a:t>Student_no</a:t>
            </a:r>
            <a:endParaRPr lang="en-US" altLang="en-US" u="sng" dirty="0">
              <a:latin typeface="Times New Roman" panose="02020603050405020304" pitchFamily="18" charset="0"/>
            </a:endParaRPr>
          </a:p>
        </p:txBody>
      </p:sp>
      <p:sp>
        <p:nvSpPr>
          <p:cNvPr id="22" name="Line 19">
            <a:extLst>
              <a:ext uri="{FF2B5EF4-FFF2-40B4-BE49-F238E27FC236}">
                <a16:creationId xmlns:a16="http://schemas.microsoft.com/office/drawing/2014/main" id="{AF57509D-E46A-FDCF-4977-7A65398179E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28460" y="2965267"/>
            <a:ext cx="152400" cy="19382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256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44A9681-823B-24F8-E808-F8BF9B302E94}"/>
              </a:ext>
            </a:extLst>
          </p:cNvPr>
          <p:cNvSpPr txBox="1">
            <a:spLocks/>
          </p:cNvSpPr>
          <p:nvPr/>
        </p:nvSpPr>
        <p:spPr>
          <a:xfrm>
            <a:off x="2367643" y="1389065"/>
            <a:ext cx="7886700" cy="79924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Note about relationship attributes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2DDC9FC-4869-92CA-3FAE-E2BC240C3E12}"/>
              </a:ext>
            </a:extLst>
          </p:cNvPr>
          <p:cNvSpPr txBox="1">
            <a:spLocks/>
          </p:cNvSpPr>
          <p:nvPr/>
        </p:nvSpPr>
        <p:spPr>
          <a:xfrm>
            <a:off x="2367643" y="1970348"/>
            <a:ext cx="7886700" cy="3205162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endParaRPr lang="en-US" altLang="en-US" sz="2800"/>
          </a:p>
          <a:p>
            <a:pPr>
              <a:lnSpc>
                <a:spcPct val="100000"/>
              </a:lnSpc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As you have seen from previous examples, </a:t>
            </a:r>
            <a:r>
              <a:rPr lang="en-US" altLang="en-US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attributes always go to the same table in which you put foreign keys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resulted from mapping that relationship.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637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C697A4-A228-787A-5F36-29BB19E05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90114" y="5396139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E654C56-010F-4D0B-9273-DC316055DF02}" type="slidenum">
              <a:rPr lang="ar-SA" altLang="en-US" sz="9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900" dirty="0"/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C8754DB5-1DE3-F596-FD91-39C5AF0F7C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3186" y="747629"/>
            <a:ext cx="8280013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6. </a:t>
            </a:r>
            <a:r>
              <a:rPr lang="en-US" altLang="en-US" sz="2400" b="1" u="sng" dirty="0">
                <a:latin typeface="Times New Roman" panose="02020603050405020304" pitchFamily="18" charset="0"/>
              </a:rPr>
              <a:t>Mapping Multi-Valued Attribute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For each multi-valued attribute, create a new relation: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altLang="en-US" sz="2400" dirty="0">
                <a:latin typeface="Times New Roman" panose="02020603050405020304" pitchFamily="18" charset="0"/>
              </a:rPr>
              <a:t> include the PK attributes of the entity type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altLang="en-US" sz="2400" dirty="0">
                <a:latin typeface="Times New Roman" panose="02020603050405020304" pitchFamily="18" charset="0"/>
              </a:rPr>
              <a:t> PK is the PK of the entity type and the multi-valued attribute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BC865D9-779E-7A2F-C3B0-D693808EB4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9714" y="4355566"/>
            <a:ext cx="1371600" cy="7620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71CD7E5-0EF4-CC35-2D53-3A4DEFF64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6114" y="3517366"/>
            <a:ext cx="1905000" cy="5334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course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20DB9FE9-8CAD-3371-4D29-DC5958C5B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9714" y="3441166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F06EACA8-795A-222C-68F9-20A9B1854A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1914" y="3441166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10" name="Line 7">
            <a:extLst>
              <a:ext uri="{FF2B5EF4-FFF2-40B4-BE49-F238E27FC236}">
                <a16:creationId xmlns:a16="http://schemas.microsoft.com/office/drawing/2014/main" id="{6836EECF-5712-578E-992C-0CC8CB9F6DA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61114" y="3822166"/>
            <a:ext cx="32004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" name="Line 8">
            <a:extLst>
              <a:ext uri="{FF2B5EF4-FFF2-40B4-BE49-F238E27FC236}">
                <a16:creationId xmlns:a16="http://schemas.microsoft.com/office/drawing/2014/main" id="{16A7E985-2314-A4DE-A62A-7B7CF67CC293}"/>
              </a:ext>
            </a:extLst>
          </p:cNvPr>
          <p:cNvSpPr>
            <a:spLocks noChangeShapeType="1"/>
          </p:cNvSpPr>
          <p:nvPr/>
        </p:nvSpPr>
        <p:spPr bwMode="auto">
          <a:xfrm>
            <a:off x="6694714" y="3898366"/>
            <a:ext cx="10668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" name="AutoShape 9">
            <a:extLst>
              <a:ext uri="{FF2B5EF4-FFF2-40B4-BE49-F238E27FC236}">
                <a16:creationId xmlns:a16="http://schemas.microsoft.com/office/drawing/2014/main" id="{A4EEAA7F-F4B0-AEC3-D2A7-06A298B13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4514" y="3288766"/>
            <a:ext cx="1828800" cy="1066800"/>
          </a:xfrm>
          <a:prstGeom prst="diamond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3" name="AutoShape 10">
            <a:extLst>
              <a:ext uri="{FF2B5EF4-FFF2-40B4-BE49-F238E27FC236}">
                <a16:creationId xmlns:a16="http://schemas.microsoft.com/office/drawing/2014/main" id="{A6A41F3C-5D8F-9CB5-7825-081871A4C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6914" y="3364966"/>
            <a:ext cx="1524000" cy="914400"/>
          </a:xfrm>
          <a:prstGeom prst="diamond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offered in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4734658-7FBF-9FF9-EF2F-227A0BE07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714" y="2602966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Section no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97AA544-4671-D655-50AF-3D720ABA95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33114" y="2590560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term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3099663-FDF1-4590-F00C-AE868FDCF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5914" y="4431766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meeting</a:t>
            </a:r>
          </a:p>
        </p:txBody>
      </p:sp>
      <p:sp>
        <p:nvSpPr>
          <p:cNvPr id="17" name="Line 14">
            <a:extLst>
              <a:ext uri="{FF2B5EF4-FFF2-40B4-BE49-F238E27FC236}">
                <a16:creationId xmlns:a16="http://schemas.microsoft.com/office/drawing/2014/main" id="{8C731AF2-2065-3E51-7A0A-D9F3F53E4BB8}"/>
              </a:ext>
            </a:extLst>
          </p:cNvPr>
          <p:cNvSpPr>
            <a:spLocks noChangeShapeType="1"/>
          </p:cNvSpPr>
          <p:nvPr/>
        </p:nvSpPr>
        <p:spPr bwMode="auto">
          <a:xfrm>
            <a:off x="8371114" y="3212566"/>
            <a:ext cx="0" cy="304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" name="Line 15">
            <a:extLst>
              <a:ext uri="{FF2B5EF4-FFF2-40B4-BE49-F238E27FC236}">
                <a16:creationId xmlns:a16="http://schemas.microsoft.com/office/drawing/2014/main" id="{F1A6DD87-CE43-6E2F-4B1E-5344201751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285514" y="3162592"/>
            <a:ext cx="228599" cy="354773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" name="Line 16">
            <a:extLst>
              <a:ext uri="{FF2B5EF4-FFF2-40B4-BE49-F238E27FC236}">
                <a16:creationId xmlns:a16="http://schemas.microsoft.com/office/drawing/2014/main" id="{419E7440-0708-735E-BDE0-1F62B3DA3F8C}"/>
              </a:ext>
            </a:extLst>
          </p:cNvPr>
          <p:cNvSpPr>
            <a:spLocks noChangeShapeType="1"/>
          </p:cNvSpPr>
          <p:nvPr/>
        </p:nvSpPr>
        <p:spPr bwMode="auto">
          <a:xfrm>
            <a:off x="8675914" y="4050766"/>
            <a:ext cx="304800" cy="381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9D2024A-DADC-7721-7A8A-553290FDD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0314" y="2602966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u="sng">
                <a:latin typeface="Times New Roman" panose="02020603050405020304" pitchFamily="18" charset="0"/>
              </a:rPr>
              <a:t>course no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021D6F4-EDF5-98CB-1ACC-145CD4AEE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1914" y="2578154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name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5BC4313-C90D-10B9-83A5-6ED11F874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0314" y="4431766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credit hours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6AA582E9-2907-0E2C-AE5F-590120F41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1914" y="4203166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description</a:t>
            </a:r>
          </a:p>
        </p:txBody>
      </p:sp>
      <p:sp>
        <p:nvSpPr>
          <p:cNvPr id="24" name="Line 21">
            <a:extLst>
              <a:ext uri="{FF2B5EF4-FFF2-40B4-BE49-F238E27FC236}">
                <a16:creationId xmlns:a16="http://schemas.microsoft.com/office/drawing/2014/main" id="{5278E36D-747D-1756-22EE-451E05D8257A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2314" y="3212566"/>
            <a:ext cx="152400" cy="304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" name="Line 22">
            <a:extLst>
              <a:ext uri="{FF2B5EF4-FFF2-40B4-BE49-F238E27FC236}">
                <a16:creationId xmlns:a16="http://schemas.microsoft.com/office/drawing/2014/main" id="{54BC8B70-3C43-38DA-6CD2-01F48FE2C56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56114" y="4050766"/>
            <a:ext cx="304800" cy="381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" name="Line 23">
            <a:extLst>
              <a:ext uri="{FF2B5EF4-FFF2-40B4-BE49-F238E27FC236}">
                <a16:creationId xmlns:a16="http://schemas.microsoft.com/office/drawing/2014/main" id="{C3D1BA26-3277-0D34-C865-487630E97AD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99114" y="3187754"/>
            <a:ext cx="76195" cy="329611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" name="Line 24">
            <a:extLst>
              <a:ext uri="{FF2B5EF4-FFF2-40B4-BE49-F238E27FC236}">
                <a16:creationId xmlns:a16="http://schemas.microsoft.com/office/drawing/2014/main" id="{18A0A133-8CAE-3406-8170-F8E72ECB4D2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99114" y="4050766"/>
            <a:ext cx="0" cy="1524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32B8E5-B523-AC4F-7A5D-9F147E490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5314" y="3441166"/>
            <a:ext cx="2057400" cy="6858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860F739-5271-9A3B-D2ED-E9686765F0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1514" y="3517366"/>
            <a:ext cx="1905000" cy="5334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section</a:t>
            </a:r>
          </a:p>
        </p:txBody>
      </p:sp>
      <p:sp>
        <p:nvSpPr>
          <p:cNvPr id="30" name="Line 27">
            <a:extLst>
              <a:ext uri="{FF2B5EF4-FFF2-40B4-BE49-F238E27FC236}">
                <a16:creationId xmlns:a16="http://schemas.microsoft.com/office/drawing/2014/main" id="{57A552A7-070C-2FE7-3399-42805092E5C8}"/>
              </a:ext>
            </a:extLst>
          </p:cNvPr>
          <p:cNvSpPr>
            <a:spLocks noChangeShapeType="1"/>
          </p:cNvSpPr>
          <p:nvPr/>
        </p:nvSpPr>
        <p:spPr bwMode="auto">
          <a:xfrm>
            <a:off x="7990114" y="3060166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" name="Text Box 28">
            <a:extLst>
              <a:ext uri="{FF2B5EF4-FFF2-40B4-BE49-F238E27FC236}">
                <a16:creationId xmlns:a16="http://schemas.microsoft.com/office/drawing/2014/main" id="{831CF3C7-6117-B689-6CBD-1B4D36B24E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1114" y="5193766"/>
            <a:ext cx="4038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i="1" dirty="0">
                <a:latin typeface="Times New Roman" panose="02020603050405020304" pitchFamily="18" charset="0"/>
              </a:rPr>
              <a:t>Meeting</a:t>
            </a:r>
            <a:r>
              <a:rPr lang="en-US" altLang="en-US" sz="2000" dirty="0">
                <a:latin typeface="Times New Roman" panose="02020603050405020304" pitchFamily="18" charset="0"/>
              </a:rPr>
              <a:t> is a multi-valued attribute</a:t>
            </a:r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6B6316D2-6F3E-75BF-9D83-EDF427886E35}"/>
              </a:ext>
            </a:extLst>
          </p:cNvPr>
          <p:cNvSpPr>
            <a:spLocks/>
          </p:cNvSpPr>
          <p:nvPr/>
        </p:nvSpPr>
        <p:spPr bwMode="auto">
          <a:xfrm>
            <a:off x="5780314" y="4812766"/>
            <a:ext cx="2743200" cy="457200"/>
          </a:xfrm>
          <a:custGeom>
            <a:avLst/>
            <a:gdLst>
              <a:gd name="T0" fmla="*/ 0 w 1728"/>
              <a:gd name="T1" fmla="*/ 2147483646 h 288"/>
              <a:gd name="T2" fmla="*/ 2147483646 w 1728"/>
              <a:gd name="T3" fmla="*/ 2147483646 h 288"/>
              <a:gd name="T4" fmla="*/ 2147483646 w 1728"/>
              <a:gd name="T5" fmla="*/ 0 h 288"/>
              <a:gd name="T6" fmla="*/ 0 60000 65536"/>
              <a:gd name="T7" fmla="*/ 0 60000 65536"/>
              <a:gd name="T8" fmla="*/ 0 60000 65536"/>
              <a:gd name="T9" fmla="*/ 0 w 1728"/>
              <a:gd name="T10" fmla="*/ 0 h 288"/>
              <a:gd name="T11" fmla="*/ 1728 w 1728"/>
              <a:gd name="T12" fmla="*/ 288 h 2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28" h="288">
                <a:moveTo>
                  <a:pt x="0" y="288"/>
                </a:moveTo>
                <a:lnTo>
                  <a:pt x="96" y="96"/>
                </a:lnTo>
                <a:lnTo>
                  <a:pt x="1728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931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DF5D1280-F229-3019-165A-9432A6465B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6232" y="1052155"/>
            <a:ext cx="8077200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Create a relation for </a:t>
            </a:r>
            <a:r>
              <a:rPr lang="en-US" altLang="en-US" sz="2400" i="1">
                <a:latin typeface="Times New Roman" panose="02020603050405020304" pitchFamily="18" charset="0"/>
              </a:rPr>
              <a:t>meeting</a:t>
            </a:r>
            <a:endParaRPr lang="en-US" altLang="en-US" sz="240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Section</a:t>
            </a:r>
            <a:r>
              <a:rPr lang="en-US" altLang="en-US" sz="2400">
                <a:latin typeface="Times New Roman" panose="02020603050405020304" pitchFamily="18" charset="0"/>
              </a:rPr>
              <a:t> was created because of Step 2 - its PK is {</a:t>
            </a:r>
            <a:r>
              <a:rPr lang="en-US" altLang="en-US" sz="2400" i="1">
                <a:latin typeface="Times New Roman" panose="02020603050405020304" pitchFamily="18" charset="0"/>
              </a:rPr>
              <a:t>course_no, section_no</a:t>
            </a:r>
            <a:r>
              <a:rPr lang="en-US" altLang="en-US" sz="2400">
                <a:latin typeface="Times New Roman" panose="02020603050405020304" pitchFamily="18" charset="0"/>
              </a:rPr>
              <a:t>}</a:t>
            </a:r>
          </a:p>
        </p:txBody>
      </p:sp>
      <p:sp>
        <p:nvSpPr>
          <p:cNvPr id="5" name="Oval 3">
            <a:extLst>
              <a:ext uri="{FF2B5EF4-FFF2-40B4-BE49-F238E27FC236}">
                <a16:creationId xmlns:a16="http://schemas.microsoft.com/office/drawing/2014/main" id="{3DADDB29-8E23-43F6-63CF-5515A8AA4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1232" y="2576155"/>
            <a:ext cx="1371600" cy="7620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" name="Oval 4">
            <a:extLst>
              <a:ext uri="{FF2B5EF4-FFF2-40B4-BE49-F238E27FC236}">
                <a16:creationId xmlns:a16="http://schemas.microsoft.com/office/drawing/2014/main" id="{9FC7AB78-B808-BC92-1566-39E56E5306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7432" y="2652355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>
                <a:latin typeface="Times New Roman" panose="02020603050405020304" pitchFamily="18" charset="0"/>
              </a:rPr>
              <a:t>meeting</a:t>
            </a: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7B14110F-25A9-12A2-AA87-392639EC62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6724" y="3795355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Meeting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DB1B256C-3F2F-01E8-82D3-1D87088E8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9632" y="4252555"/>
            <a:ext cx="1600200" cy="4667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u="sng" dirty="0" err="1">
                <a:latin typeface="Times New Roman" panose="02020603050405020304" pitchFamily="18" charset="0"/>
              </a:rPr>
              <a:t>Course_no</a:t>
            </a:r>
            <a:endParaRPr lang="en-US" altLang="en-US" sz="2400" u="sng" dirty="0">
              <a:latin typeface="Times New Roman" panose="02020603050405020304" pitchFamily="18" charset="0"/>
            </a:endParaRP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E7B6EB49-1808-8A89-9496-8FF634D43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9832" y="4252555"/>
            <a:ext cx="1600200" cy="4667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u="sng" dirty="0" err="1">
                <a:latin typeface="Times New Roman" panose="02020603050405020304" pitchFamily="18" charset="0"/>
              </a:rPr>
              <a:t>Section_no</a:t>
            </a:r>
            <a:endParaRPr lang="en-US" altLang="en-US" sz="2400" u="sng" dirty="0">
              <a:latin typeface="Times New Roman" panose="02020603050405020304" pitchFamily="18" charset="0"/>
            </a:endParaRP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DA3536D1-5199-CE6F-3D61-63F49EBD75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0032" y="4252555"/>
            <a:ext cx="1219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u="sng" dirty="0">
                <a:latin typeface="Times New Roman" panose="02020603050405020304" pitchFamily="18" charset="0"/>
              </a:rPr>
              <a:t>Meeting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F356C575-FBD2-F75B-4BB8-B8253A507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1632" y="3947755"/>
            <a:ext cx="31242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</a:rPr>
              <a:t> PK is </a:t>
            </a:r>
            <a:r>
              <a:rPr lang="en-US" altLang="en-US" sz="1800" i="1">
                <a:latin typeface="Times New Roman" panose="02020603050405020304" pitchFamily="18" charset="0"/>
              </a:rPr>
              <a:t>{course_no, section_no, meeting}</a:t>
            </a:r>
            <a:r>
              <a:rPr lang="en-US" altLang="en-US" sz="1800">
                <a:latin typeface="Times New Roman" panose="02020603050405020304" pitchFamily="18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en-US" altLang="en-US" sz="1800" i="1">
                <a:latin typeface="Times New Roman" panose="02020603050405020304" pitchFamily="18" charset="0"/>
              </a:rPr>
              <a:t> Meeting</a:t>
            </a:r>
            <a:r>
              <a:rPr lang="en-US" altLang="en-US" sz="1800">
                <a:latin typeface="Times New Roman" panose="02020603050405020304" pitchFamily="18" charset="0"/>
              </a:rPr>
              <a:t> is an all-key relation.</a:t>
            </a:r>
          </a:p>
        </p:txBody>
      </p:sp>
    </p:spTree>
    <p:extLst>
      <p:ext uri="{BB962C8B-B14F-4D97-AF65-F5344CB8AC3E}">
        <p14:creationId xmlns:p14="http://schemas.microsoft.com/office/powerpoint/2010/main" val="9981667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3F09FEDE-AFDF-1410-B6C4-87EE700A0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3060" y="768104"/>
            <a:ext cx="25376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</a:rPr>
              <a:t>Another Example: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61AABF-EDCE-E5AF-9DDC-BC6234E9699F}"/>
              </a:ext>
            </a:extLst>
          </p:cNvPr>
          <p:cNvSpPr txBox="1">
            <a:spLocks/>
          </p:cNvSpPr>
          <p:nvPr/>
        </p:nvSpPr>
        <p:spPr>
          <a:xfrm>
            <a:off x="2192111" y="3200076"/>
            <a:ext cx="7886700" cy="1595823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70000"/>
              </a:lnSpc>
              <a:buFont typeface="Arial" panose="020B0604020202020204" pitchFamily="34" charset="0"/>
              <a:buNone/>
              <a:defRPr/>
            </a:pPr>
            <a:endParaRPr lang="en-US" sz="2400" dirty="0"/>
          </a:p>
          <a:p>
            <a:pPr>
              <a:lnSpc>
                <a:spcPct val="70000"/>
              </a:lnSpc>
              <a:buFont typeface="Arial" panose="020B0604020202020204" pitchFamily="34" charset="0"/>
              <a:buNone/>
              <a:defRPr/>
            </a:pPr>
            <a:r>
              <a:rPr lang="en-US" sz="2400" dirty="0"/>
              <a:t>==&gt; Book (</a:t>
            </a:r>
            <a:r>
              <a:rPr lang="en-US" sz="2400" u="sng" dirty="0">
                <a:solidFill>
                  <a:schemeClr val="accent1"/>
                </a:solidFill>
              </a:rPr>
              <a:t>ISBN</a:t>
            </a:r>
            <a:r>
              <a:rPr lang="en-US" sz="2400" dirty="0"/>
              <a:t>, Title, Publisher)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en-US" sz="2400" dirty="0"/>
              <a:t>        </a:t>
            </a:r>
            <a:r>
              <a:rPr lang="en-US" sz="2400" dirty="0" err="1"/>
              <a:t>Book_Authors</a:t>
            </a:r>
            <a:r>
              <a:rPr lang="en-US" sz="2400" dirty="0"/>
              <a:t> (</a:t>
            </a:r>
            <a:r>
              <a:rPr lang="en-US" sz="2400" u="sng" dirty="0">
                <a:solidFill>
                  <a:schemeClr val="accent1"/>
                </a:solidFill>
              </a:rPr>
              <a:t>ISBN</a:t>
            </a:r>
            <a:r>
              <a:rPr lang="en-US" sz="2400" u="sng" dirty="0"/>
              <a:t>, </a:t>
            </a:r>
            <a:r>
              <a:rPr lang="en-US" sz="2400" u="sng" dirty="0">
                <a:solidFill>
                  <a:schemeClr val="accent1"/>
                </a:solidFill>
              </a:rPr>
              <a:t>Author</a:t>
            </a:r>
            <a:r>
              <a:rPr lang="en-US" sz="2400" dirty="0"/>
              <a:t>)</a:t>
            </a:r>
          </a:p>
          <a:p>
            <a:pPr>
              <a:defRPr/>
            </a:pPr>
            <a:r>
              <a:rPr lang="en-US" sz="2400" dirty="0"/>
              <a:t>Define </a:t>
            </a:r>
            <a:r>
              <a:rPr lang="en-US" sz="2400" dirty="0" err="1">
                <a:solidFill>
                  <a:srgbClr val="FF3300"/>
                </a:solidFill>
              </a:rPr>
              <a:t>Book_Authors.ISBN</a:t>
            </a:r>
            <a:r>
              <a:rPr lang="en-US" sz="2400" dirty="0"/>
              <a:t> as a foreign key referencing </a:t>
            </a:r>
            <a:r>
              <a:rPr lang="en-US" sz="2400" dirty="0" err="1">
                <a:solidFill>
                  <a:srgbClr val="FF3300"/>
                </a:solidFill>
              </a:rPr>
              <a:t>Books.ISBN</a:t>
            </a:r>
            <a:r>
              <a:rPr lang="en-US" sz="2400" dirty="0"/>
              <a:t> </a:t>
            </a:r>
          </a:p>
          <a:p>
            <a:endParaRPr lang="en-US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E44419-CC81-536D-677E-BC83DE1C7B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7874" y="1358346"/>
            <a:ext cx="6895174" cy="201185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2EAE756-721C-3BD5-1FED-9C0012C1C34F}"/>
              </a:ext>
            </a:extLst>
          </p:cNvPr>
          <p:cNvSpPr/>
          <p:nvPr/>
        </p:nvSpPr>
        <p:spPr>
          <a:xfrm>
            <a:off x="6688354" y="2687284"/>
            <a:ext cx="265814" cy="3402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5C4275-2637-9630-9E64-0E93347D4149}"/>
              </a:ext>
            </a:extLst>
          </p:cNvPr>
          <p:cNvSpPr/>
          <p:nvPr/>
        </p:nvSpPr>
        <p:spPr>
          <a:xfrm flipV="1">
            <a:off x="9165741" y="1613396"/>
            <a:ext cx="202018" cy="28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0697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867FE60-8544-CBEF-B43D-C3DED50A9C59}"/>
              </a:ext>
            </a:extLst>
          </p:cNvPr>
          <p:cNvSpPr txBox="1">
            <a:spLocks/>
          </p:cNvSpPr>
          <p:nvPr/>
        </p:nvSpPr>
        <p:spPr>
          <a:xfrm>
            <a:off x="1694090" y="1221699"/>
            <a:ext cx="8210550" cy="4732334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Why do not we map the multi-valued attribute on the same entity type relation that it belongs to?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18">
            <a:extLst>
              <a:ext uri="{FF2B5EF4-FFF2-40B4-BE49-F238E27FC236}">
                <a16:creationId xmlns:a16="http://schemas.microsoft.com/office/drawing/2014/main" id="{BC5044C3-57E3-CAAB-E9BF-5CF729A6AC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2640" y="2091646"/>
            <a:ext cx="7104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/>
              <a:t>Book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2C70DA2-67AA-0A34-A4D4-5004A8D67ED3}"/>
              </a:ext>
            </a:extLst>
          </p:cNvPr>
          <p:cNvCxnSpPr/>
          <p:nvPr/>
        </p:nvCxnSpPr>
        <p:spPr>
          <a:xfrm rot="16200000" flipH="1">
            <a:off x="9037204" y="4279816"/>
            <a:ext cx="762000" cy="6858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FBCA276-C164-3B0C-F00F-C9FAC33F4BD6}"/>
              </a:ext>
            </a:extLst>
          </p:cNvPr>
          <p:cNvCxnSpPr/>
          <p:nvPr/>
        </p:nvCxnSpPr>
        <p:spPr>
          <a:xfrm rot="5400000">
            <a:off x="8961004" y="4279816"/>
            <a:ext cx="838200" cy="6096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" name="TextBox 18">
            <a:extLst>
              <a:ext uri="{FF2B5EF4-FFF2-40B4-BE49-F238E27FC236}">
                <a16:creationId xmlns:a16="http://schemas.microsoft.com/office/drawing/2014/main" id="{CAA3A6EF-027C-9460-A2ED-81E30F67B5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5992" y="2139271"/>
            <a:ext cx="7104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/>
              <a:t>Book</a:t>
            </a:r>
          </a:p>
        </p:txBody>
      </p:sp>
      <p:sp>
        <p:nvSpPr>
          <p:cNvPr id="7" name="TextBox 39">
            <a:extLst>
              <a:ext uri="{FF2B5EF4-FFF2-40B4-BE49-F238E27FC236}">
                <a16:creationId xmlns:a16="http://schemas.microsoft.com/office/drawing/2014/main" id="{634DCFB1-355E-13BC-3CEB-73EB5011CD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1497" y="4642758"/>
            <a:ext cx="44196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ISBN</a:t>
            </a:r>
            <a:r>
              <a:rPr lang="en-US" altLang="en-US" sz="1600" dirty="0"/>
              <a:t> is not a primary key anymore. </a:t>
            </a:r>
          </a:p>
          <a:p>
            <a:pPr eaLnBrk="1" hangingPunct="1"/>
            <a:r>
              <a:rPr lang="en-US" altLang="en-US" sz="1600" dirty="0"/>
              <a:t>But it should be a primary key for</a:t>
            </a:r>
          </a:p>
          <a:p>
            <a:pPr eaLnBrk="1" hangingPunct="1"/>
            <a:r>
              <a:rPr lang="en-US" altLang="en-US" sz="1600" b="1" dirty="0"/>
              <a:t>Book</a:t>
            </a:r>
            <a:r>
              <a:rPr lang="en-US" altLang="en-US" sz="1600" dirty="0"/>
              <a:t>. So, we must map the multi-valued attribute into a separate relation.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7AF41F-3CE8-0DCF-BA3E-B75B74DB7F41}"/>
              </a:ext>
            </a:extLst>
          </p:cNvPr>
          <p:cNvCxnSpPr/>
          <p:nvPr/>
        </p:nvCxnSpPr>
        <p:spPr>
          <a:xfrm rot="5400000">
            <a:off x="3219412" y="4071258"/>
            <a:ext cx="3429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B007C2D-151C-4097-85C9-D62053D4C091}"/>
              </a:ext>
            </a:extLst>
          </p:cNvPr>
          <p:cNvCxnSpPr/>
          <p:nvPr/>
        </p:nvCxnSpPr>
        <p:spPr>
          <a:xfrm rot="16200000" flipH="1">
            <a:off x="1274990" y="4520517"/>
            <a:ext cx="304800" cy="2286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2E2B01D-20BC-9A20-B23E-0384BB5BA060}"/>
              </a:ext>
            </a:extLst>
          </p:cNvPr>
          <p:cNvCxnSpPr/>
          <p:nvPr/>
        </p:nvCxnSpPr>
        <p:spPr>
          <a:xfrm rot="5400000" flipH="1" flipV="1">
            <a:off x="1465490" y="4177617"/>
            <a:ext cx="685800" cy="5334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TextBox 18">
            <a:extLst>
              <a:ext uri="{FF2B5EF4-FFF2-40B4-BE49-F238E27FC236}">
                <a16:creationId xmlns:a16="http://schemas.microsoft.com/office/drawing/2014/main" id="{EAEC97E6-8984-7094-70C7-74572AD408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3256" y="3857723"/>
            <a:ext cx="16337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/>
              <a:t>Book_Authors</a:t>
            </a:r>
            <a:endParaRPr lang="en-US" altLang="en-US" dirty="0"/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8A859646-E22A-7312-33CD-ED27C1C9F7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66474"/>
              </p:ext>
            </p:extLst>
          </p:nvPr>
        </p:nvGraphicFramePr>
        <p:xfrm>
          <a:off x="5408837" y="2509158"/>
          <a:ext cx="4276061" cy="1482724"/>
        </p:xfrm>
        <a:graphic>
          <a:graphicData uri="http://schemas.openxmlformats.org/drawingml/2006/table">
            <a:tbl>
              <a:tblPr rtl="1" firstRow="1" bandRow="1">
                <a:tableStyleId>{22838BEF-8BB2-4498-84A7-C5851F593DF1}</a:tableStyleId>
              </a:tblPr>
              <a:tblGrid>
                <a:gridCol w="1001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9670">
                  <a:extLst>
                    <a:ext uri="{9D8B030D-6E8A-4147-A177-3AD203B41FA5}">
                      <a16:colId xmlns:a16="http://schemas.microsoft.com/office/drawing/2014/main" val="792238298"/>
                    </a:ext>
                  </a:extLst>
                </a:gridCol>
                <a:gridCol w="10896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4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Author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Publisher</a:t>
                      </a:r>
                      <a:endParaRPr lang="ar-JO" sz="1800" dirty="0"/>
                    </a:p>
                  </a:txBody>
                  <a:tcPr marL="91419" marR="91419" marT="45733" marB="45733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Title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u="sng" dirty="0"/>
                        <a:t>ISBN</a:t>
                      </a:r>
                      <a:endParaRPr lang="ar-JO" sz="1800" u="sng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Ahmad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ABC</a:t>
                      </a:r>
                      <a:endParaRPr lang="ar-JO" sz="1800" dirty="0"/>
                    </a:p>
                  </a:txBody>
                  <a:tcPr marL="91419" marR="91419" marT="45733" marB="45733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Science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111</a:t>
                      </a:r>
                      <a:endParaRPr lang="ar-JO" sz="18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Saeed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ABC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Science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111</a:t>
                      </a:r>
                      <a:endParaRPr lang="ar-JO" sz="18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Salma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XYZ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Math</a:t>
                      </a:r>
                      <a:endParaRPr lang="ar-JO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222</a:t>
                      </a:r>
                      <a:endParaRPr lang="ar-JO" sz="18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C5992A15-3E13-ECBD-5B13-AEB0564091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202576"/>
              </p:ext>
            </p:extLst>
          </p:nvPr>
        </p:nvGraphicFramePr>
        <p:xfrm>
          <a:off x="1418082" y="2550433"/>
          <a:ext cx="3352798" cy="1381998"/>
        </p:xfrm>
        <a:graphic>
          <a:graphicData uri="http://schemas.openxmlformats.org/drawingml/2006/table">
            <a:tbl>
              <a:tblPr rtl="1" firstRow="1" bandRow="1">
                <a:tableStyleId>{22838BEF-8BB2-4498-84A7-C5851F593DF1}</a:tableStyleId>
              </a:tblPr>
              <a:tblGrid>
                <a:gridCol w="1348751">
                  <a:extLst>
                    <a:ext uri="{9D8B030D-6E8A-4147-A177-3AD203B41FA5}">
                      <a16:colId xmlns:a16="http://schemas.microsoft.com/office/drawing/2014/main" val="488563279"/>
                    </a:ext>
                  </a:extLst>
                </a:gridCol>
                <a:gridCol w="955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8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946"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Publisher</a:t>
                      </a:r>
                      <a:endParaRPr lang="ar-JO" sz="1800" dirty="0"/>
                    </a:p>
                  </a:txBody>
                  <a:tcPr marL="91419" marR="91419" marT="45733" marB="45733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Title</a:t>
                      </a:r>
                      <a:endParaRPr lang="ar-JO" sz="1800" dirty="0"/>
                    </a:p>
                  </a:txBody>
                  <a:tcPr marL="91419" marR="91419" marT="45733" marB="45733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u="sng" dirty="0"/>
                        <a:t>ISBN</a:t>
                      </a:r>
                      <a:endParaRPr lang="ar-JO" sz="1800" u="sng" dirty="0"/>
                    </a:p>
                  </a:txBody>
                  <a:tcPr marL="91419" marR="91419" marT="45733" marB="4573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ABC</a:t>
                      </a:r>
                      <a:endParaRPr lang="ar-JO" sz="1800" dirty="0"/>
                    </a:p>
                  </a:txBody>
                  <a:tcPr marL="91419" marR="91419" marT="45733" marB="45733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Science</a:t>
                      </a:r>
                      <a:endParaRPr lang="ar-JO" sz="1800" dirty="0"/>
                    </a:p>
                  </a:txBody>
                  <a:tcPr marL="91419" marR="91419" marT="45733" marB="45733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111</a:t>
                      </a:r>
                      <a:endParaRPr lang="ar-JO" sz="1800" dirty="0"/>
                    </a:p>
                  </a:txBody>
                  <a:tcPr marL="91419" marR="91419" marT="45733" marB="457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XYZ</a:t>
                      </a:r>
                      <a:endParaRPr lang="ar-JO" sz="1800" dirty="0"/>
                    </a:p>
                  </a:txBody>
                  <a:tcPr marL="91419" marR="91419" marT="45733" marB="45733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Math</a:t>
                      </a:r>
                      <a:endParaRPr lang="ar-JO" sz="1800" dirty="0"/>
                    </a:p>
                  </a:txBody>
                  <a:tcPr marL="91419" marR="91419" marT="45733" marB="45733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222</a:t>
                      </a:r>
                      <a:endParaRPr lang="ar-JO" sz="1800" dirty="0"/>
                    </a:p>
                  </a:txBody>
                  <a:tcPr marL="91419" marR="91419" marT="45733" marB="457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B5450C5-3D65-4383-82DB-17CEC9641F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435265"/>
              </p:ext>
            </p:extLst>
          </p:nvPr>
        </p:nvGraphicFramePr>
        <p:xfrm>
          <a:off x="2278506" y="4277633"/>
          <a:ext cx="2416175" cy="1482724"/>
        </p:xfrm>
        <a:graphic>
          <a:graphicData uri="http://schemas.openxmlformats.org/drawingml/2006/table">
            <a:tbl>
              <a:tblPr rtl="1" firstRow="1" bandRow="1">
                <a:tableStyleId>{22838BEF-8BB2-4498-84A7-C5851F593DF1}</a:tableStyleId>
              </a:tblPr>
              <a:tblGrid>
                <a:gridCol w="12334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26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pPr algn="ctr" rtl="0"/>
                      <a:r>
                        <a:rPr lang="en-US" sz="1800" u="sng" dirty="0"/>
                        <a:t>Author</a:t>
                      </a:r>
                      <a:endParaRPr lang="ar-JO" sz="1800" u="sng" dirty="0"/>
                    </a:p>
                  </a:txBody>
                  <a:tcPr marL="91423" marR="91423"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u="sng" dirty="0"/>
                        <a:t>ISBN</a:t>
                      </a:r>
                      <a:endParaRPr lang="ar-JO" sz="1800" u="sng" dirty="0"/>
                    </a:p>
                  </a:txBody>
                  <a:tcPr marL="91423" marR="91423"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Ahmad</a:t>
                      </a:r>
                      <a:endParaRPr lang="ar-JO" sz="1800" dirty="0"/>
                    </a:p>
                  </a:txBody>
                  <a:tcPr marL="91423" marR="91423"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111</a:t>
                      </a:r>
                      <a:endParaRPr lang="ar-JO" sz="1800" dirty="0"/>
                    </a:p>
                  </a:txBody>
                  <a:tcPr marL="91423" marR="91423"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Saeed</a:t>
                      </a:r>
                      <a:endParaRPr lang="ar-JO" sz="1800" dirty="0"/>
                    </a:p>
                  </a:txBody>
                  <a:tcPr marL="91423" marR="91423"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111</a:t>
                      </a:r>
                      <a:endParaRPr lang="ar-JO" sz="1800" dirty="0"/>
                    </a:p>
                  </a:txBody>
                  <a:tcPr marL="91423" marR="91423"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Salma</a:t>
                      </a:r>
                      <a:endParaRPr lang="ar-JO" sz="1800" dirty="0"/>
                    </a:p>
                  </a:txBody>
                  <a:tcPr marL="91423" marR="91423" marT="45700" marB="45700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800" dirty="0"/>
                        <a:t>222</a:t>
                      </a:r>
                      <a:endParaRPr lang="ar-JO" sz="1800" dirty="0"/>
                    </a:p>
                  </a:txBody>
                  <a:tcPr marL="91423" marR="91423"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Oval 15">
            <a:extLst>
              <a:ext uri="{FF2B5EF4-FFF2-40B4-BE49-F238E27FC236}">
                <a16:creationId xmlns:a16="http://schemas.microsoft.com/office/drawing/2014/main" id="{99962666-9035-8719-5C71-248D566A4BAA}"/>
              </a:ext>
            </a:extLst>
          </p:cNvPr>
          <p:cNvSpPr/>
          <p:nvPr/>
        </p:nvSpPr>
        <p:spPr>
          <a:xfrm>
            <a:off x="5637440" y="2888571"/>
            <a:ext cx="685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651E72B-23AE-E307-EDB4-023CBE7C9608}"/>
              </a:ext>
            </a:extLst>
          </p:cNvPr>
          <p:cNvSpPr/>
          <p:nvPr/>
        </p:nvSpPr>
        <p:spPr>
          <a:xfrm>
            <a:off x="5637440" y="3271158"/>
            <a:ext cx="685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9B92E4C-219E-C98E-1D34-A19E3449A1F7}"/>
              </a:ext>
            </a:extLst>
          </p:cNvPr>
          <p:cNvSpPr txBox="1">
            <a:spLocks/>
          </p:cNvSpPr>
          <p:nvPr/>
        </p:nvSpPr>
        <p:spPr>
          <a:xfrm>
            <a:off x="1694090" y="634245"/>
            <a:ext cx="7886700" cy="523356"/>
          </a:xfrm>
          <a:prstGeom prst="rect">
            <a:avLst/>
          </a:prstGeom>
        </p:spPr>
        <p:txBody>
          <a:bodyPr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426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38FAAFC-7B17-FA8D-953F-5DFF8BC51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  <a:endParaRPr lang="ar-JO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65ABD1A-724A-C2E2-2375-A38F31DD7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/>
              <a:t>Mapping ERD to Relational Schema</a:t>
            </a:r>
          </a:p>
          <a:p>
            <a:pPr lvl="1"/>
            <a:r>
              <a:rPr lang="en-US" altLang="en-US" sz="2400" dirty="0">
                <a:solidFill>
                  <a:schemeClr val="accent1">
                    <a:lumMod val="50000"/>
                  </a:schemeClr>
                </a:solidFill>
              </a:rPr>
              <a:t>Mapping Regular/Strong Entity Type</a:t>
            </a:r>
          </a:p>
          <a:p>
            <a:pPr lvl="1"/>
            <a:r>
              <a:rPr lang="en-US" altLang="en-US" sz="2400" dirty="0">
                <a:solidFill>
                  <a:schemeClr val="accent1">
                    <a:lumMod val="50000"/>
                  </a:schemeClr>
                </a:solidFill>
              </a:rPr>
              <a:t>Mapping Weak Entity Type</a:t>
            </a:r>
          </a:p>
          <a:p>
            <a:pPr lvl="1"/>
            <a:r>
              <a:rPr lang="en-US" altLang="en-US" sz="2400" dirty="0">
                <a:solidFill>
                  <a:schemeClr val="accent1">
                    <a:lumMod val="50000"/>
                  </a:schemeClr>
                </a:solidFill>
              </a:rPr>
              <a:t>Mapping Binary 1:1 Relationship</a:t>
            </a:r>
          </a:p>
          <a:p>
            <a:pPr lvl="1"/>
            <a:r>
              <a:rPr lang="en-US" altLang="en-US" sz="2400" dirty="0">
                <a:solidFill>
                  <a:schemeClr val="accent1">
                    <a:lumMod val="50000"/>
                  </a:schemeClr>
                </a:solidFill>
              </a:rPr>
              <a:t>Mapping Binary 1:N Relationship</a:t>
            </a:r>
          </a:p>
          <a:p>
            <a:pPr lvl="1"/>
            <a:r>
              <a:rPr lang="en-US" altLang="en-US" sz="2400" dirty="0">
                <a:solidFill>
                  <a:schemeClr val="accent1">
                    <a:lumMod val="50000"/>
                  </a:schemeClr>
                </a:solidFill>
              </a:rPr>
              <a:t>Mapping Binary N:M Relationship</a:t>
            </a:r>
          </a:p>
          <a:p>
            <a:pPr lvl="1"/>
            <a:r>
              <a:rPr lang="en-US" altLang="en-US" sz="2400" dirty="0">
                <a:solidFill>
                  <a:schemeClr val="accent1">
                    <a:lumMod val="50000"/>
                  </a:schemeClr>
                </a:solidFill>
              </a:rPr>
              <a:t>Mapping Multi-Valued Attributes </a:t>
            </a:r>
          </a:p>
          <a:p>
            <a:pPr lvl="1"/>
            <a:r>
              <a:rPr lang="en-US" altLang="en-US" sz="2400" dirty="0">
                <a:solidFill>
                  <a:schemeClr val="accent1">
                    <a:lumMod val="50000"/>
                  </a:schemeClr>
                </a:solidFill>
              </a:rPr>
              <a:t>Mapping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Composite </a:t>
            </a:r>
            <a:r>
              <a:rPr lang="en-US" altLang="en-US" sz="2400" dirty="0">
                <a:solidFill>
                  <a:schemeClr val="accent1">
                    <a:lumMod val="50000"/>
                  </a:schemeClr>
                </a:solidFill>
              </a:rPr>
              <a:t>Attributes </a:t>
            </a:r>
          </a:p>
          <a:p>
            <a:pPr lvl="1"/>
            <a:r>
              <a:rPr lang="en-US" altLang="en-US" sz="2400" dirty="0">
                <a:solidFill>
                  <a:schemeClr val="accent1">
                    <a:lumMod val="50000"/>
                  </a:schemeClr>
                </a:solidFill>
              </a:rPr>
              <a:t>Mapping N-</a:t>
            </a:r>
            <a:r>
              <a:rPr lang="en-US" altLang="en-US" sz="2400" dirty="0" err="1">
                <a:solidFill>
                  <a:schemeClr val="accent1">
                    <a:lumMod val="50000"/>
                  </a:schemeClr>
                </a:solidFill>
              </a:rPr>
              <a:t>Ary</a:t>
            </a:r>
            <a:r>
              <a:rPr lang="en-US" altLang="en-US" sz="2400" dirty="0">
                <a:solidFill>
                  <a:schemeClr val="accent1">
                    <a:lumMod val="50000"/>
                  </a:schemeClr>
                </a:solidFill>
              </a:rPr>
              <a:t> Relationship</a:t>
            </a:r>
          </a:p>
          <a:p>
            <a:pPr lvl="1"/>
            <a:r>
              <a:rPr lang="en-US" altLang="en-US" sz="2400" dirty="0">
                <a:solidFill>
                  <a:schemeClr val="accent1">
                    <a:lumMod val="50000"/>
                  </a:schemeClr>
                </a:solidFill>
              </a:rPr>
              <a:t>Mapping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Recursive Relationship </a:t>
            </a:r>
            <a:r>
              <a:rPr lang="en-US" altLang="en-US" sz="2400" dirty="0">
                <a:solidFill>
                  <a:schemeClr val="accent1">
                    <a:lumMod val="50000"/>
                  </a:schemeClr>
                </a:solidFill>
              </a:rPr>
              <a:t>Type</a:t>
            </a:r>
          </a:p>
        </p:txBody>
      </p:sp>
    </p:spTree>
    <p:extLst>
      <p:ext uri="{BB962C8B-B14F-4D97-AF65-F5344CB8AC3E}">
        <p14:creationId xmlns:p14="http://schemas.microsoft.com/office/powerpoint/2010/main" val="10694214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47C6C561-B274-DFCE-5096-73586650C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7847" y="828514"/>
            <a:ext cx="8280013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7. </a:t>
            </a:r>
            <a:r>
              <a:rPr lang="en-US" altLang="en-US" sz="2400" b="1" u="sng" dirty="0">
                <a:latin typeface="Times New Roman" panose="02020603050405020304" pitchFamily="18" charset="0"/>
              </a:rPr>
              <a:t>Mapping Composite Attribute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   For each composite attribute: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altLang="en-US" sz="2400" dirty="0">
                <a:latin typeface="Times New Roman" panose="02020603050405020304" pitchFamily="18" charset="0"/>
              </a:rPr>
              <a:t> include only the simple attributes (of the composite attribute) to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same entity type relation that it belongs to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7055E27-D0E6-7DDD-854C-75394048B8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4388" y="3389148"/>
            <a:ext cx="1828800" cy="6096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dirty="0">
                <a:latin typeface="Times New Roman" panose="02020603050405020304" pitchFamily="18" charset="0"/>
              </a:rPr>
              <a:t>Student</a:t>
            </a:r>
          </a:p>
        </p:txBody>
      </p:sp>
      <p:sp>
        <p:nvSpPr>
          <p:cNvPr id="4" name="Text Box 10">
            <a:extLst>
              <a:ext uri="{FF2B5EF4-FFF2-40B4-BE49-F238E27FC236}">
                <a16:creationId xmlns:a16="http://schemas.microsoft.com/office/drawing/2014/main" id="{E684CEA3-30D7-F09A-8538-5D8376007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1169" y="4112143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Student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5" name="Text Box 11">
            <a:extLst>
              <a:ext uri="{FF2B5EF4-FFF2-40B4-BE49-F238E27FC236}">
                <a16:creationId xmlns:a16="http://schemas.microsoft.com/office/drawing/2014/main" id="{814E3FB7-C2BE-2E86-E353-D5B61AFB35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5974" y="4645543"/>
            <a:ext cx="16002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u="sng" dirty="0" err="1">
                <a:latin typeface="Times New Roman" panose="02020603050405020304" pitchFamily="18" charset="0"/>
              </a:rPr>
              <a:t>Student_no</a:t>
            </a:r>
            <a:endParaRPr lang="en-US" altLang="en-US" sz="2400" u="sng" dirty="0">
              <a:latin typeface="Times New Roman" panose="02020603050405020304" pitchFamily="18" charset="0"/>
            </a:endParaRPr>
          </a:p>
        </p:txBody>
      </p:sp>
      <p:sp>
        <p:nvSpPr>
          <p:cNvPr id="6" name="Text Box 12">
            <a:extLst>
              <a:ext uri="{FF2B5EF4-FFF2-40B4-BE49-F238E27FC236}">
                <a16:creationId xmlns:a16="http://schemas.microsoft.com/office/drawing/2014/main" id="{6E5CA097-0CE1-246A-3AD5-81FFEBB6F7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6174" y="4645543"/>
            <a:ext cx="16002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 err="1">
                <a:latin typeface="Times New Roman" panose="02020603050405020304" pitchFamily="18" charset="0"/>
              </a:rPr>
              <a:t>First_name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7" name="Text Box 13">
            <a:extLst>
              <a:ext uri="{FF2B5EF4-FFF2-40B4-BE49-F238E27FC236}">
                <a16:creationId xmlns:a16="http://schemas.microsoft.com/office/drawing/2014/main" id="{D9DB1CB7-DCC3-9704-78AE-693D12D29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6774" y="4645543"/>
            <a:ext cx="990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 err="1">
                <a:latin typeface="Times New Roman" panose="02020603050405020304" pitchFamily="18" charset="0"/>
              </a:rPr>
              <a:t>DoB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8" name="Oval 18">
            <a:extLst>
              <a:ext uri="{FF2B5EF4-FFF2-40B4-BE49-F238E27FC236}">
                <a16:creationId xmlns:a16="http://schemas.microsoft.com/office/drawing/2014/main" id="{31DC64A0-C5BA-B125-CE39-BA103A697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3151" y="2758276"/>
            <a:ext cx="1447800" cy="4572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u="sng" dirty="0" err="1">
                <a:latin typeface="Times New Roman" panose="02020603050405020304" pitchFamily="18" charset="0"/>
              </a:rPr>
              <a:t>Student_no</a:t>
            </a:r>
            <a:endParaRPr lang="en-US" altLang="en-US" u="sng" dirty="0">
              <a:latin typeface="Times New Roman" panose="02020603050405020304" pitchFamily="18" charset="0"/>
            </a:endParaRPr>
          </a:p>
        </p:txBody>
      </p:sp>
      <p:sp>
        <p:nvSpPr>
          <p:cNvPr id="9" name="Line 19">
            <a:extLst>
              <a:ext uri="{FF2B5EF4-FFF2-40B4-BE49-F238E27FC236}">
                <a16:creationId xmlns:a16="http://schemas.microsoft.com/office/drawing/2014/main" id="{91B4BE5E-7300-42E4-8A08-2B2CCE769A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1588" y="3160548"/>
            <a:ext cx="152400" cy="19382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" name="Oval 18">
            <a:extLst>
              <a:ext uri="{FF2B5EF4-FFF2-40B4-BE49-F238E27FC236}">
                <a16:creationId xmlns:a16="http://schemas.microsoft.com/office/drawing/2014/main" id="{71F92920-C8BA-4B67-6BBD-C29E897D8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8788" y="2715749"/>
            <a:ext cx="1447800" cy="4572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 err="1">
                <a:latin typeface="Times New Roman" panose="02020603050405020304" pitchFamily="18" charset="0"/>
              </a:rPr>
              <a:t>DoB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1" name="Oval 18">
            <a:extLst>
              <a:ext uri="{FF2B5EF4-FFF2-40B4-BE49-F238E27FC236}">
                <a16:creationId xmlns:a16="http://schemas.microsoft.com/office/drawing/2014/main" id="{412E7C08-0E59-0ED3-FFFF-7DDDCF0CB8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2173" y="3211049"/>
            <a:ext cx="1447800" cy="4572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 err="1">
                <a:latin typeface="Times New Roman" panose="02020603050405020304" pitchFamily="18" charset="0"/>
              </a:rPr>
              <a:t>St_name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2" name="Oval 18">
            <a:extLst>
              <a:ext uri="{FF2B5EF4-FFF2-40B4-BE49-F238E27FC236}">
                <a16:creationId xmlns:a16="http://schemas.microsoft.com/office/drawing/2014/main" id="{58093046-DFCA-8991-68BE-C48E3D7320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8958" y="3937640"/>
            <a:ext cx="1447800" cy="4572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>
                <a:latin typeface="Times New Roman" panose="02020603050405020304" pitchFamily="18" charset="0"/>
              </a:rPr>
              <a:t>Surname</a:t>
            </a:r>
          </a:p>
        </p:txBody>
      </p:sp>
      <p:sp>
        <p:nvSpPr>
          <p:cNvPr id="13" name="Oval 18">
            <a:extLst>
              <a:ext uri="{FF2B5EF4-FFF2-40B4-BE49-F238E27FC236}">
                <a16:creationId xmlns:a16="http://schemas.microsoft.com/office/drawing/2014/main" id="{4D08B46A-4377-91F3-C85B-B78D5614D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8958" y="3287608"/>
            <a:ext cx="1447800" cy="4572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 err="1">
                <a:latin typeface="Times New Roman" panose="02020603050405020304" pitchFamily="18" charset="0"/>
              </a:rPr>
              <a:t>Mid_name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4" name="Oval 18">
            <a:extLst>
              <a:ext uri="{FF2B5EF4-FFF2-40B4-BE49-F238E27FC236}">
                <a16:creationId xmlns:a16="http://schemas.microsoft.com/office/drawing/2014/main" id="{7C9EC763-48F5-3A6D-8FB2-46E9473EA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8958" y="2691673"/>
            <a:ext cx="1447800" cy="4572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 err="1">
                <a:latin typeface="Times New Roman" panose="02020603050405020304" pitchFamily="18" charset="0"/>
              </a:rPr>
              <a:t>First_name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5" name="Line 19">
            <a:extLst>
              <a:ext uri="{FF2B5EF4-FFF2-40B4-BE49-F238E27FC236}">
                <a16:creationId xmlns:a16="http://schemas.microsoft.com/office/drawing/2014/main" id="{E972AE6E-AFD4-CC35-111A-F0022DEA7F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5991" y="3136471"/>
            <a:ext cx="152401" cy="21790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" name="Line 19">
            <a:extLst>
              <a:ext uri="{FF2B5EF4-FFF2-40B4-BE49-F238E27FC236}">
                <a16:creationId xmlns:a16="http://schemas.microsoft.com/office/drawing/2014/main" id="{BC15FE8E-6A11-97ED-0726-F4B4867001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73188" y="3571335"/>
            <a:ext cx="533400" cy="17347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" name="Line 19">
            <a:extLst>
              <a:ext uri="{FF2B5EF4-FFF2-40B4-BE49-F238E27FC236}">
                <a16:creationId xmlns:a16="http://schemas.microsoft.com/office/drawing/2014/main" id="{D8C5BEF9-251C-621F-DD43-45EF57E6C4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24775" y="3018217"/>
            <a:ext cx="550154" cy="28676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" name="Line 19">
            <a:extLst>
              <a:ext uri="{FF2B5EF4-FFF2-40B4-BE49-F238E27FC236}">
                <a16:creationId xmlns:a16="http://schemas.microsoft.com/office/drawing/2014/main" id="{B978B7DC-9419-4F9B-38C6-C7C9428B508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524051" y="3632964"/>
            <a:ext cx="750878" cy="45719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" name="Line 19">
            <a:extLst>
              <a:ext uri="{FF2B5EF4-FFF2-40B4-BE49-F238E27FC236}">
                <a16:creationId xmlns:a16="http://schemas.microsoft.com/office/drawing/2014/main" id="{96E7FBDB-2A49-011C-6FE0-E0EE3A9D03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35705" y="3402922"/>
            <a:ext cx="439223" cy="5816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" name="Text Box 12">
            <a:extLst>
              <a:ext uri="{FF2B5EF4-FFF2-40B4-BE49-F238E27FC236}">
                <a16:creationId xmlns:a16="http://schemas.microsoft.com/office/drawing/2014/main" id="{C647B342-D087-3DD6-4935-B5E4457C02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9489" y="4647929"/>
            <a:ext cx="16002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</a:rPr>
              <a:t>Surname</a:t>
            </a:r>
          </a:p>
        </p:txBody>
      </p:sp>
      <p:sp>
        <p:nvSpPr>
          <p:cNvPr id="21" name="Text Box 12">
            <a:extLst>
              <a:ext uri="{FF2B5EF4-FFF2-40B4-BE49-F238E27FC236}">
                <a16:creationId xmlns:a16="http://schemas.microsoft.com/office/drawing/2014/main" id="{FF09384E-2D98-6597-D69A-987544F8AD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6374" y="4645543"/>
            <a:ext cx="16002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 err="1">
                <a:latin typeface="Times New Roman" panose="02020603050405020304" pitchFamily="18" charset="0"/>
              </a:rPr>
              <a:t>Mid_name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7168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4E8448B5-64D0-524C-BEB8-2D57EF5B2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5193" y="737363"/>
            <a:ext cx="8077200" cy="2054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en-US" sz="2400" b="1" u="sng" dirty="0">
                <a:latin typeface="Times New Roman" panose="02020603050405020304" pitchFamily="18" charset="0"/>
              </a:rPr>
              <a:t>8. Mapping N-</a:t>
            </a:r>
            <a:r>
              <a:rPr lang="en-US" altLang="en-US" sz="2400" b="1" u="sng" dirty="0" err="1">
                <a:latin typeface="Times New Roman" panose="02020603050405020304" pitchFamily="18" charset="0"/>
              </a:rPr>
              <a:t>ary</a:t>
            </a:r>
            <a:r>
              <a:rPr lang="en-US" altLang="en-US" sz="2400" b="1" u="sng" dirty="0">
                <a:latin typeface="Times New Roman" panose="02020603050405020304" pitchFamily="18" charset="0"/>
              </a:rPr>
              <a:t> Relationship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300" dirty="0">
                <a:latin typeface="Times New Roman" panose="02020603050405020304" pitchFamily="18" charset="0"/>
              </a:rPr>
              <a:t>For each </a:t>
            </a:r>
            <a:r>
              <a:rPr lang="en-US" altLang="en-US" sz="2300" i="1" dirty="0">
                <a:latin typeface="Times New Roman" panose="02020603050405020304" pitchFamily="18" charset="0"/>
              </a:rPr>
              <a:t>n</a:t>
            </a:r>
            <a:r>
              <a:rPr lang="en-US" altLang="en-US" sz="2300" dirty="0">
                <a:latin typeface="Times New Roman" panose="02020603050405020304" pitchFamily="18" charset="0"/>
              </a:rPr>
              <a:t>-</a:t>
            </a:r>
            <a:r>
              <a:rPr lang="en-US" altLang="en-US" sz="2300" dirty="0" err="1">
                <a:latin typeface="Times New Roman" panose="02020603050405020304" pitchFamily="18" charset="0"/>
              </a:rPr>
              <a:t>ary</a:t>
            </a:r>
            <a:r>
              <a:rPr lang="en-US" altLang="en-US" sz="2300" dirty="0">
                <a:latin typeface="Times New Roman" panose="02020603050405020304" pitchFamily="18" charset="0"/>
              </a:rPr>
              <a:t> relationship, create a relation for the relationship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altLang="en-US" sz="2300" dirty="0">
                <a:latin typeface="Times New Roman" panose="02020603050405020304" pitchFamily="18" charset="0"/>
              </a:rPr>
              <a:t> include PKs of all participating entities and any attributes of the relationship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altLang="en-US" sz="2300" dirty="0">
                <a:latin typeface="Times New Roman" panose="02020603050405020304" pitchFamily="18" charset="0"/>
              </a:rPr>
              <a:t> PK will be the concatenation of the participating entities’ PKs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7C3CD9D-3C84-92E7-B8B6-F5EC9AAFF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5558" y="3666626"/>
            <a:ext cx="1828800" cy="6096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Semester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7D1BCB-7BBD-A3A3-6391-11EC6F10AC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1358" y="3666626"/>
            <a:ext cx="1828800" cy="6096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Course</a:t>
            </a:r>
          </a:p>
        </p:txBody>
      </p:sp>
      <p:sp>
        <p:nvSpPr>
          <p:cNvPr id="5" name="Line 5">
            <a:extLst>
              <a:ext uri="{FF2B5EF4-FFF2-40B4-BE49-F238E27FC236}">
                <a16:creationId xmlns:a16="http://schemas.microsoft.com/office/drawing/2014/main" id="{3E44FA32-675C-AAB4-85C5-03CE37B8021E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4358" y="3971426"/>
            <a:ext cx="2667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3D7FA6F7-8AB7-DD87-8373-4D1A3E212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3958" y="3742826"/>
            <a:ext cx="1447800" cy="457200"/>
          </a:xfrm>
          <a:prstGeom prst="diamond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offers</a:t>
            </a: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63EDB5D5-1330-8F19-0683-234EDF2B9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2958" y="3590426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id="{3E4148FA-C585-EC7F-057C-FEBD34085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1758" y="3590426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C81BAD8-9D74-9965-E1C7-F0DDE79E23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9758" y="3285626"/>
            <a:ext cx="990600" cy="3048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Times New Roman" panose="02020603050405020304" pitchFamily="18" charset="0"/>
              </a:rPr>
              <a:t>Room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10" name="Line 10">
            <a:extLst>
              <a:ext uri="{FF2B5EF4-FFF2-40B4-BE49-F238E27FC236}">
                <a16:creationId xmlns:a16="http://schemas.microsoft.com/office/drawing/2014/main" id="{75D9DFD6-B40D-131F-678F-5C05667FF6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78358" y="3590426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08A83CB-FC74-8E73-2C11-D2467DB47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3958" y="3133226"/>
            <a:ext cx="1447800" cy="4572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u="sng" dirty="0">
                <a:latin typeface="Times New Roman" panose="02020603050405020304" pitchFamily="18" charset="0"/>
              </a:rPr>
              <a:t>Course_no</a:t>
            </a:r>
          </a:p>
        </p:txBody>
      </p:sp>
      <p:sp>
        <p:nvSpPr>
          <p:cNvPr id="12" name="Line 12">
            <a:extLst>
              <a:ext uri="{FF2B5EF4-FFF2-40B4-BE49-F238E27FC236}">
                <a16:creationId xmlns:a16="http://schemas.microsoft.com/office/drawing/2014/main" id="{A80556DA-B361-14B7-14B4-41728BDC3A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497758" y="3514226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A983FF3-0665-9D63-6EEF-B959D5A64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358" y="3057026"/>
            <a:ext cx="1447800" cy="4572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u="sng" dirty="0" err="1">
                <a:latin typeface="Times New Roman" panose="02020603050405020304" pitchFamily="18" charset="0"/>
              </a:rPr>
              <a:t>Semester_no</a:t>
            </a:r>
            <a:endParaRPr lang="en-US" altLang="en-US" sz="1800" u="sng" dirty="0">
              <a:latin typeface="Times New Roman" panose="02020603050405020304" pitchFamily="18" charset="0"/>
            </a:endParaRPr>
          </a:p>
        </p:txBody>
      </p:sp>
      <p:sp>
        <p:nvSpPr>
          <p:cNvPr id="14" name="Line 14">
            <a:extLst>
              <a:ext uri="{FF2B5EF4-FFF2-40B4-BE49-F238E27FC236}">
                <a16:creationId xmlns:a16="http://schemas.microsoft.com/office/drawing/2014/main" id="{B4EFDA33-3379-4FC9-2784-FA17A266EB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782758" y="3438026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1C691D-7C7C-A1CB-E54A-11C8DA36F4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3958" y="4809626"/>
            <a:ext cx="1828800" cy="6096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Instructor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8B70EEC-428B-791C-B9CA-61CC461AA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8558" y="4802536"/>
            <a:ext cx="1447800" cy="4572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u="sng" dirty="0" err="1">
                <a:latin typeface="Times New Roman" panose="02020603050405020304" pitchFamily="18" charset="0"/>
              </a:rPr>
              <a:t>Instr_no</a:t>
            </a:r>
            <a:endParaRPr lang="en-US" altLang="en-US" sz="1800" u="sng" dirty="0">
              <a:latin typeface="Times New Roman" panose="02020603050405020304" pitchFamily="18" charset="0"/>
            </a:endParaRPr>
          </a:p>
        </p:txBody>
      </p:sp>
      <p:sp>
        <p:nvSpPr>
          <p:cNvPr id="17" name="Line 17">
            <a:extLst>
              <a:ext uri="{FF2B5EF4-FFF2-40B4-BE49-F238E27FC236}">
                <a16:creationId xmlns:a16="http://schemas.microsoft.com/office/drawing/2014/main" id="{4CCC7143-9B51-B705-D84B-47FB98840ED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92758" y="5127188"/>
            <a:ext cx="760228" cy="139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" name="Line 18">
            <a:extLst>
              <a:ext uri="{FF2B5EF4-FFF2-40B4-BE49-F238E27FC236}">
                <a16:creationId xmlns:a16="http://schemas.microsoft.com/office/drawing/2014/main" id="{0FE0E7E1-B1D3-F2C2-85EA-E29155AF972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5958" y="4200026"/>
            <a:ext cx="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31F42998-6E94-5F9E-F5BB-33BB72B316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5958" y="4352426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14124857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8030F9CB-1A65-3069-32D4-1148F573DD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61" y="781520"/>
            <a:ext cx="8077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300" dirty="0">
                <a:latin typeface="Times New Roman" panose="02020603050405020304" pitchFamily="18" charset="0"/>
              </a:rPr>
              <a:t>We need one relation, </a:t>
            </a:r>
            <a:r>
              <a:rPr lang="en-US" altLang="en-US" sz="2300" i="1" dirty="0">
                <a:latin typeface="Times New Roman" panose="02020603050405020304" pitchFamily="18" charset="0"/>
              </a:rPr>
              <a:t>offers</a:t>
            </a:r>
            <a:r>
              <a:rPr lang="en-US" altLang="en-US" sz="2300" dirty="0">
                <a:latin typeface="Times New Roman" panose="02020603050405020304" pitchFamily="18" charset="0"/>
              </a:rPr>
              <a:t>, with PK of {</a:t>
            </a:r>
            <a:r>
              <a:rPr lang="en-US" altLang="en-US" sz="2300" i="1" dirty="0" err="1">
                <a:latin typeface="Times New Roman" panose="02020603050405020304" pitchFamily="18" charset="0"/>
              </a:rPr>
              <a:t>Semester_no</a:t>
            </a:r>
            <a:r>
              <a:rPr lang="en-US" altLang="en-US" sz="2300" i="1" dirty="0">
                <a:latin typeface="Times New Roman" panose="02020603050405020304" pitchFamily="18" charset="0"/>
              </a:rPr>
              <a:t>, Course_no, </a:t>
            </a:r>
            <a:r>
              <a:rPr lang="en-US" altLang="en-US" sz="2300" i="1" dirty="0" err="1">
                <a:latin typeface="Times New Roman" panose="02020603050405020304" pitchFamily="18" charset="0"/>
              </a:rPr>
              <a:t>Instr_no</a:t>
            </a:r>
            <a:r>
              <a:rPr lang="en-US" altLang="en-US" sz="2300" dirty="0">
                <a:latin typeface="Times New Roman" panose="02020603050405020304" pitchFamily="18" charset="0"/>
              </a:rPr>
              <a:t>}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DD8F55D-BA2A-B098-7C41-0295F2B7D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6693" y="2339075"/>
            <a:ext cx="1828800" cy="6096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Semester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E8EDCE6-A491-CD0A-BEA9-5BB8767F13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2493" y="2339075"/>
            <a:ext cx="1828800" cy="6096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Course</a:t>
            </a:r>
          </a:p>
        </p:txBody>
      </p:sp>
      <p:sp>
        <p:nvSpPr>
          <p:cNvPr id="5" name="Line 5">
            <a:extLst>
              <a:ext uri="{FF2B5EF4-FFF2-40B4-BE49-F238E27FC236}">
                <a16:creationId xmlns:a16="http://schemas.microsoft.com/office/drawing/2014/main" id="{51C0CAE1-DD68-04FF-8887-7589993C2261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5493" y="2643875"/>
            <a:ext cx="2667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4E52CE82-4D05-7EAD-CA1A-578257C2D4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5093" y="2415275"/>
            <a:ext cx="1447800" cy="457200"/>
          </a:xfrm>
          <a:prstGeom prst="diamond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Offers</a:t>
            </a: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D983955D-0DDB-2FD4-16D6-B2D51AF4E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4093" y="2262875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id="{12E25939-B4B9-8DBD-184F-3F14CCFF8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2893" y="2262875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3A4849F-F732-816C-D6A4-A9A2C9BD0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0893" y="1958075"/>
            <a:ext cx="990600" cy="3048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Times New Roman" panose="02020603050405020304" pitchFamily="18" charset="0"/>
              </a:rPr>
              <a:t>Room no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10" name="Line 10">
            <a:extLst>
              <a:ext uri="{FF2B5EF4-FFF2-40B4-BE49-F238E27FC236}">
                <a16:creationId xmlns:a16="http://schemas.microsoft.com/office/drawing/2014/main" id="{AC3C2DAD-7A47-5530-DA45-44DE085363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39493" y="2262875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DD09FBB-E9A6-42DE-30EE-241E0E3F9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5093" y="1805675"/>
            <a:ext cx="1447800" cy="4572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u="sng" dirty="0">
                <a:latin typeface="Times New Roman" panose="02020603050405020304" pitchFamily="18" charset="0"/>
              </a:rPr>
              <a:t>Course_no</a:t>
            </a:r>
          </a:p>
        </p:txBody>
      </p:sp>
      <p:sp>
        <p:nvSpPr>
          <p:cNvPr id="12" name="Line 12">
            <a:extLst>
              <a:ext uri="{FF2B5EF4-FFF2-40B4-BE49-F238E27FC236}">
                <a16:creationId xmlns:a16="http://schemas.microsoft.com/office/drawing/2014/main" id="{6434EE3F-200D-DC12-EE06-572C4C0153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58893" y="218667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EE44F70-7209-C271-5F5E-ECC323267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8493" y="1729475"/>
            <a:ext cx="1447800" cy="4572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u="sng">
                <a:latin typeface="Times New Roman" panose="02020603050405020304" pitchFamily="18" charset="0"/>
              </a:rPr>
              <a:t>semester_no</a:t>
            </a:r>
          </a:p>
        </p:txBody>
      </p:sp>
      <p:sp>
        <p:nvSpPr>
          <p:cNvPr id="14" name="Line 14">
            <a:extLst>
              <a:ext uri="{FF2B5EF4-FFF2-40B4-BE49-F238E27FC236}">
                <a16:creationId xmlns:a16="http://schemas.microsoft.com/office/drawing/2014/main" id="{0847E5C0-0D37-FBEE-BEF6-DDEFFC5ED8B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3893" y="21104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7676BEB-7E57-FF1C-10AD-ADF833AA8A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5093" y="3450176"/>
            <a:ext cx="1828800" cy="6096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Instructor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08F7609-C672-52C4-5D4C-F42B8983C7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5391" y="3366185"/>
            <a:ext cx="1447800" cy="457200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u="sng" dirty="0" err="1">
                <a:latin typeface="Times New Roman" panose="02020603050405020304" pitchFamily="18" charset="0"/>
              </a:rPr>
              <a:t>Instr_no</a:t>
            </a:r>
            <a:endParaRPr lang="en-US" altLang="en-US" sz="1800" u="sng" dirty="0">
              <a:latin typeface="Times New Roman" panose="02020603050405020304" pitchFamily="18" charset="0"/>
            </a:endParaRPr>
          </a:p>
        </p:txBody>
      </p:sp>
      <p:sp>
        <p:nvSpPr>
          <p:cNvPr id="17" name="Line 17">
            <a:extLst>
              <a:ext uri="{FF2B5EF4-FFF2-40B4-BE49-F238E27FC236}">
                <a16:creationId xmlns:a16="http://schemas.microsoft.com/office/drawing/2014/main" id="{2FF0B738-9E03-3D97-8749-08F1B35CE1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53893" y="3670985"/>
            <a:ext cx="765544" cy="15239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" name="Line 18">
            <a:extLst>
              <a:ext uri="{FF2B5EF4-FFF2-40B4-BE49-F238E27FC236}">
                <a16:creationId xmlns:a16="http://schemas.microsoft.com/office/drawing/2014/main" id="{B2A9E008-FFE6-38C3-5523-074CB4D0394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87093" y="2872475"/>
            <a:ext cx="0" cy="57770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F7EFD903-D6D1-1EAD-96CE-085BF0BCC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7093" y="3024875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p</a:t>
            </a:r>
          </a:p>
        </p:txBody>
      </p:sp>
      <p:sp>
        <p:nvSpPr>
          <p:cNvPr id="20" name="Text Box 20">
            <a:extLst>
              <a:ext uri="{FF2B5EF4-FFF2-40B4-BE49-F238E27FC236}">
                <a16:creationId xmlns:a16="http://schemas.microsoft.com/office/drawing/2014/main" id="{F9224027-1E43-7A49-DFE1-A2B4DAEFC8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9742" y="4442547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Offers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1" name="Text Box 21">
            <a:extLst>
              <a:ext uri="{FF2B5EF4-FFF2-40B4-BE49-F238E27FC236}">
                <a16:creationId xmlns:a16="http://schemas.microsoft.com/office/drawing/2014/main" id="{116E423C-2F6E-B4B8-E439-D7EF328023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8093" y="4825314"/>
            <a:ext cx="16002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u="sng" dirty="0">
                <a:latin typeface="Times New Roman" panose="02020603050405020304" pitchFamily="18" charset="0"/>
              </a:rPr>
              <a:t>Course_no</a:t>
            </a:r>
          </a:p>
        </p:txBody>
      </p:sp>
      <p:sp>
        <p:nvSpPr>
          <p:cNvPr id="22" name="Text Box 22">
            <a:extLst>
              <a:ext uri="{FF2B5EF4-FFF2-40B4-BE49-F238E27FC236}">
                <a16:creationId xmlns:a16="http://schemas.microsoft.com/office/drawing/2014/main" id="{4D1109D3-D98D-745F-4D6A-229FFE7DB0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8293" y="4825314"/>
            <a:ext cx="1295400" cy="4667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u="sng" dirty="0" err="1">
                <a:latin typeface="Times New Roman" panose="02020603050405020304" pitchFamily="18" charset="0"/>
              </a:rPr>
              <a:t>Instr_no</a:t>
            </a:r>
            <a:endParaRPr lang="en-US" altLang="en-US" sz="2400" u="sng" dirty="0">
              <a:latin typeface="Times New Roman" panose="02020603050405020304" pitchFamily="18" charset="0"/>
            </a:endParaRPr>
          </a:p>
        </p:txBody>
      </p:sp>
      <p:sp>
        <p:nvSpPr>
          <p:cNvPr id="23" name="Text Box 23">
            <a:extLst>
              <a:ext uri="{FF2B5EF4-FFF2-40B4-BE49-F238E27FC236}">
                <a16:creationId xmlns:a16="http://schemas.microsoft.com/office/drawing/2014/main" id="{8DFAAC9C-6B5D-58E0-63B8-4CBBDE249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3693" y="4825314"/>
            <a:ext cx="1880194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u="sng" dirty="0" err="1">
                <a:latin typeface="Times New Roman" panose="02020603050405020304" pitchFamily="18" charset="0"/>
              </a:rPr>
              <a:t>Semester_no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4" name="Text Box 24">
            <a:extLst>
              <a:ext uri="{FF2B5EF4-FFF2-40B4-BE49-F238E27FC236}">
                <a16:creationId xmlns:a16="http://schemas.microsoft.com/office/drawing/2014/main" id="{7FC40FA0-8424-FBFF-263D-F804F1851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3887" y="4825314"/>
            <a:ext cx="1752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 err="1">
                <a:latin typeface="Times New Roman" panose="02020603050405020304" pitchFamily="18" charset="0"/>
              </a:rPr>
              <a:t>Room_no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1460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9E2B0D9-822A-A575-3F89-49BFCEAF7906}"/>
              </a:ext>
            </a:extLst>
          </p:cNvPr>
          <p:cNvSpPr txBox="1">
            <a:spLocks/>
          </p:cNvSpPr>
          <p:nvPr/>
        </p:nvSpPr>
        <p:spPr>
          <a:xfrm>
            <a:off x="1849210" y="4308274"/>
            <a:ext cx="7886700" cy="1100589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60000"/>
              </a:lnSpc>
              <a:buFont typeface="Arial" panose="020B0604020202020204" pitchFamily="34" charset="0"/>
              <a:buNone/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==&gt; E1(</a:t>
            </a:r>
            <a:r>
              <a:rPr lang="en-US" sz="2800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B), E2(</a:t>
            </a:r>
            <a:r>
              <a:rPr lang="en-US" sz="2800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D), E3(</a:t>
            </a:r>
            <a:r>
              <a:rPr lang="en-US" sz="2800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H)</a:t>
            </a:r>
          </a:p>
          <a:p>
            <a:pPr marL="342900" indent="-342900">
              <a:buFont typeface="Arial" panose="020B0604020202020204" pitchFamily="34" charset="0"/>
              <a:buNone/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R(</a:t>
            </a:r>
            <a:r>
              <a:rPr lang="en-US" sz="2800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Z)</a:t>
            </a:r>
          </a:p>
          <a:p>
            <a:endParaRPr lang="en-US" sz="2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A4B252B-6DFF-BB82-50BA-FBFB7BF78F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9210" y="1155294"/>
            <a:ext cx="7886700" cy="2869323"/>
          </a:xfrm>
          <a:prstGeom prst="rect">
            <a:avLst/>
          </a:prstGeom>
        </p:spPr>
      </p:pic>
      <p:sp>
        <p:nvSpPr>
          <p:cNvPr id="5" name="Text Box 3">
            <a:extLst>
              <a:ext uri="{FF2B5EF4-FFF2-40B4-BE49-F238E27FC236}">
                <a16:creationId xmlns:a16="http://schemas.microsoft.com/office/drawing/2014/main" id="{EBCAF957-3710-D072-A960-D750E643D3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8260" y="549657"/>
            <a:ext cx="25376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</a:rPr>
              <a:t>Another Example:</a:t>
            </a:r>
          </a:p>
        </p:txBody>
      </p:sp>
    </p:spTree>
    <p:extLst>
      <p:ext uri="{BB962C8B-B14F-4D97-AF65-F5344CB8AC3E}">
        <p14:creationId xmlns:p14="http://schemas.microsoft.com/office/powerpoint/2010/main" val="21193025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AA15E184-8766-160A-89C0-7A9BFB402E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5025" y="1127732"/>
            <a:ext cx="8077200" cy="3628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Mapping Recursive Relationship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each 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recursive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relationship </a:t>
            </a:r>
          </a:p>
          <a:p>
            <a:pPr marL="914400" lvl="1" indent="-4572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Transform the recursive relationship into a binary relationship</a:t>
            </a:r>
          </a:p>
          <a:p>
            <a:pPr marL="914400" lvl="1" indent="-457200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Apply the rules for transforming binary relationships:</a:t>
            </a:r>
          </a:p>
          <a:p>
            <a:pPr marL="1600200" lvl="2" indent="-457200"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1:1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1:N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recursive relationship, add a FK to the same entity type (Rename the FK)</a:t>
            </a:r>
          </a:p>
          <a:p>
            <a:pPr marL="1600200" lvl="2" indent="-457200"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1:M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recursive relationship, create a new relation</a:t>
            </a:r>
          </a:p>
          <a:p>
            <a:pPr marL="1600200" lvl="2" indent="-457200">
              <a:spcBef>
                <a:spcPct val="0"/>
              </a:spcBef>
              <a:buFont typeface="Courier New" panose="02070309020205020404" pitchFamily="49" charset="0"/>
              <a:buChar char="o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 the examples for all the three types</a:t>
            </a:r>
          </a:p>
        </p:txBody>
      </p:sp>
    </p:spTree>
    <p:extLst>
      <p:ext uri="{BB962C8B-B14F-4D97-AF65-F5344CB8AC3E}">
        <p14:creationId xmlns:p14="http://schemas.microsoft.com/office/powerpoint/2010/main" val="29837795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43">
            <a:extLst>
              <a:ext uri="{FF2B5EF4-FFF2-40B4-BE49-F238E27FC236}">
                <a16:creationId xmlns:a16="http://schemas.microsoft.com/office/drawing/2014/main" id="{CCF05C9F-D2B6-BB51-0EAB-44BE5398AE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6757" y="1408914"/>
            <a:ext cx="7286778" cy="2651232"/>
          </a:xfrm>
          <a:prstGeom prst="rect">
            <a:avLst/>
          </a:prstGeom>
        </p:spPr>
      </p:pic>
      <p:sp>
        <p:nvSpPr>
          <p:cNvPr id="3" name="Rectangle 4">
            <a:extLst>
              <a:ext uri="{FF2B5EF4-FFF2-40B4-BE49-F238E27FC236}">
                <a16:creationId xmlns:a16="http://schemas.microsoft.com/office/drawing/2014/main" id="{FC24F52C-5D57-4BEB-0C4B-95439414EC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0070" y="4421471"/>
            <a:ext cx="7286778" cy="701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23875" indent="-523875" eaLnBrk="1" hangingPunct="1">
              <a:lnSpc>
                <a:spcPct val="89000"/>
              </a:lnSpc>
              <a:spcBef>
                <a:spcPct val="10000"/>
              </a:spcBef>
              <a:buClr>
                <a:srgbClr val="FF3300"/>
              </a:buClr>
              <a:buSzPct val="75000"/>
              <a:buFont typeface="Wingdings" pitchFamily="2" charset="2"/>
              <a:buNone/>
              <a:tabLst>
                <a:tab pos="1025525" algn="l"/>
              </a:tabLst>
              <a:defRPr/>
            </a:pPr>
            <a:r>
              <a:rPr lang="en-US" sz="28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Course (</a:t>
            </a:r>
            <a:r>
              <a:rPr lang="en-US" sz="2800" b="0" u="sng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Course#</a:t>
            </a:r>
            <a:r>
              <a:rPr lang="en-US" sz="28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, Title)</a:t>
            </a:r>
          </a:p>
          <a:p>
            <a:pPr marL="523875" indent="-523875" eaLnBrk="1" hangingPunct="1">
              <a:lnSpc>
                <a:spcPct val="89000"/>
              </a:lnSpc>
              <a:spcBef>
                <a:spcPct val="10000"/>
              </a:spcBef>
              <a:buClr>
                <a:srgbClr val="FF3300"/>
              </a:buClr>
              <a:buSzPct val="75000"/>
              <a:buFont typeface="Wingdings" pitchFamily="2" charset="2"/>
              <a:buNone/>
              <a:tabLst>
                <a:tab pos="1025525" algn="l"/>
              </a:tabLst>
              <a:defRPr/>
            </a:pPr>
            <a:r>
              <a:rPr lang="en-US" sz="2800" b="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Prereq_Course</a:t>
            </a:r>
            <a:r>
              <a:rPr lang="en-US" sz="28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(</a:t>
            </a:r>
            <a:r>
              <a:rPr lang="en-US" sz="2800" b="0" u="sng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Course#</a:t>
            </a:r>
            <a:r>
              <a:rPr lang="en-US" sz="2800" b="0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, </a:t>
            </a:r>
            <a:r>
              <a:rPr lang="en-US" sz="2800" b="0" u="sng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Prereq</a:t>
            </a:r>
            <a:r>
              <a:rPr lang="en-US" sz="2800" b="0" u="sng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-Course#</a:t>
            </a:r>
            <a:r>
              <a:rPr lang="en-US" sz="28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)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FEF2C05F-816B-EFA7-6A27-B90223D1D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5846" y="749682"/>
            <a:ext cx="72867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</a:rPr>
              <a:t>Example of mapping M:N recursive relationship: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37D6F1-5F43-96A0-E8B7-B30BEF9DDDD5}"/>
              </a:ext>
            </a:extLst>
          </p:cNvPr>
          <p:cNvSpPr/>
          <p:nvPr/>
        </p:nvSpPr>
        <p:spPr>
          <a:xfrm flipV="1">
            <a:off x="9261615" y="3232392"/>
            <a:ext cx="202018" cy="28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C067F2-72BA-F29C-8AA8-16F13E506A2F}"/>
              </a:ext>
            </a:extLst>
          </p:cNvPr>
          <p:cNvSpPr/>
          <p:nvPr/>
        </p:nvSpPr>
        <p:spPr>
          <a:xfrm flipV="1">
            <a:off x="7165301" y="2384409"/>
            <a:ext cx="202018" cy="28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B7F3BB9-6F51-B3ED-D0ED-DB7C44C6E3B1}"/>
              </a:ext>
            </a:extLst>
          </p:cNvPr>
          <p:cNvSpPr/>
          <p:nvPr/>
        </p:nvSpPr>
        <p:spPr>
          <a:xfrm flipV="1">
            <a:off x="4294509" y="2266807"/>
            <a:ext cx="202018" cy="28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0196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>
            <a:extLst>
              <a:ext uri="{FF2B5EF4-FFF2-40B4-BE49-F238E27FC236}">
                <a16:creationId xmlns:a16="http://schemas.microsoft.com/office/drawing/2014/main" id="{81248370-BE87-3E5D-EF85-81B509D77E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5009" y="1677798"/>
            <a:ext cx="7662042" cy="2756337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03D5748-6D4B-B469-1819-10C2F689F13E}"/>
              </a:ext>
            </a:extLst>
          </p:cNvPr>
          <p:cNvSpPr/>
          <p:nvPr/>
        </p:nvSpPr>
        <p:spPr>
          <a:xfrm>
            <a:off x="2706701" y="4655476"/>
            <a:ext cx="6002990" cy="4758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23875" indent="-523875">
              <a:lnSpc>
                <a:spcPct val="89000"/>
              </a:lnSpc>
              <a:spcBef>
                <a:spcPct val="10000"/>
              </a:spcBef>
              <a:buClr>
                <a:srgbClr val="FF3300"/>
              </a:buClr>
              <a:buSzPct val="75000"/>
              <a:tabLst>
                <a:tab pos="1025525" algn="l"/>
              </a:tabLst>
              <a:defRPr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Person (</a:t>
            </a:r>
            <a:r>
              <a:rPr lang="en-US" sz="2800" u="sng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SSN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, Name, Age,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Spouse_SSN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)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549838A6-5B2B-F034-6485-B6266219A3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6475" y="941543"/>
            <a:ext cx="72867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</a:rPr>
              <a:t>Example of mapping 1:1 recursive relationship: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67BD81-8C10-E215-98B0-D78DBE4CFEFD}"/>
              </a:ext>
            </a:extLst>
          </p:cNvPr>
          <p:cNvSpPr/>
          <p:nvPr/>
        </p:nvSpPr>
        <p:spPr>
          <a:xfrm flipV="1">
            <a:off x="9603195" y="3796393"/>
            <a:ext cx="202018" cy="28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E87A9C-D1CA-383F-5542-04CDAA5737B5}"/>
              </a:ext>
            </a:extLst>
          </p:cNvPr>
          <p:cNvSpPr/>
          <p:nvPr/>
        </p:nvSpPr>
        <p:spPr>
          <a:xfrm flipV="1">
            <a:off x="7136441" y="2767966"/>
            <a:ext cx="202018" cy="28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D1C132-0B37-33F0-ABC1-2C814E0CEAEE}"/>
              </a:ext>
            </a:extLst>
          </p:cNvPr>
          <p:cNvSpPr/>
          <p:nvPr/>
        </p:nvSpPr>
        <p:spPr>
          <a:xfrm flipV="1">
            <a:off x="4235831" y="2653393"/>
            <a:ext cx="202018" cy="28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6995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>
            <a:extLst>
              <a:ext uri="{FF2B5EF4-FFF2-40B4-BE49-F238E27FC236}">
                <a16:creationId xmlns:a16="http://schemas.microsoft.com/office/drawing/2014/main" id="{F08250AE-DEBC-E9A8-8A86-129275EA7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5604" y="1549935"/>
            <a:ext cx="6962614" cy="320516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0DFD6BE-3BF6-02A8-7C3F-D1523F3671F8}"/>
              </a:ext>
            </a:extLst>
          </p:cNvPr>
          <p:cNvSpPr/>
          <p:nvPr/>
        </p:nvSpPr>
        <p:spPr>
          <a:xfrm>
            <a:off x="2965604" y="4967752"/>
            <a:ext cx="6071919" cy="4758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23875" indent="-523875">
              <a:lnSpc>
                <a:spcPct val="89000"/>
              </a:lnSpc>
              <a:spcBef>
                <a:spcPct val="10000"/>
              </a:spcBef>
              <a:buClr>
                <a:srgbClr val="FF3300"/>
              </a:buClr>
              <a:buSzPct val="75000"/>
              <a:tabLst>
                <a:tab pos="1025525" algn="l"/>
              </a:tabLst>
              <a:defRPr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Person (</a:t>
            </a:r>
            <a:r>
              <a:rPr lang="en-US" sz="2800" u="sng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SSN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, Name, Age, </a:t>
            </a:r>
            <a:r>
              <a:rPr lang="en-US" sz="28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Mother_SSN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)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AAF18D46-8723-65B0-A95E-C87AC66DA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2611" y="831325"/>
            <a:ext cx="72867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</a:rPr>
              <a:t>Example of mapping 1:N recursive relationship: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04B303-61A4-5EC2-D260-9EF16943573D}"/>
              </a:ext>
            </a:extLst>
          </p:cNvPr>
          <p:cNvSpPr/>
          <p:nvPr/>
        </p:nvSpPr>
        <p:spPr>
          <a:xfrm flipV="1">
            <a:off x="9537371" y="4058315"/>
            <a:ext cx="202018" cy="28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E425EB-E8F8-4DC2-FDC4-DF1FE6602B33}"/>
              </a:ext>
            </a:extLst>
          </p:cNvPr>
          <p:cNvSpPr/>
          <p:nvPr/>
        </p:nvSpPr>
        <p:spPr>
          <a:xfrm flipV="1">
            <a:off x="7400297" y="2842371"/>
            <a:ext cx="202018" cy="28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5C7D41-264D-1189-4834-17C4AB7552D2}"/>
              </a:ext>
            </a:extLst>
          </p:cNvPr>
          <p:cNvSpPr/>
          <p:nvPr/>
        </p:nvSpPr>
        <p:spPr>
          <a:xfrm flipV="1">
            <a:off x="4872376" y="2730270"/>
            <a:ext cx="202018" cy="28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4615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E34C0D5-7D84-6127-E2AB-658A09270F7B}"/>
              </a:ext>
            </a:extLst>
          </p:cNvPr>
          <p:cNvSpPr/>
          <p:nvPr/>
        </p:nvSpPr>
        <p:spPr>
          <a:xfrm>
            <a:off x="3309267" y="2127000"/>
            <a:ext cx="5203348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Mapping Examples</a:t>
            </a:r>
          </a:p>
          <a:p>
            <a:pPr algn="ctr">
              <a:spcBef>
                <a:spcPct val="50000"/>
              </a:spcBef>
              <a:buNone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“Company” Database</a:t>
            </a:r>
          </a:p>
        </p:txBody>
      </p:sp>
    </p:spTree>
    <p:extLst>
      <p:ext uri="{BB962C8B-B14F-4D97-AF65-F5344CB8AC3E}">
        <p14:creationId xmlns:p14="http://schemas.microsoft.com/office/powerpoint/2010/main" val="13463585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7AEFC-61F6-2EFA-0978-F073CF54C089}"/>
              </a:ext>
            </a:extLst>
          </p:cNvPr>
          <p:cNvSpPr txBox="1">
            <a:spLocks/>
          </p:cNvSpPr>
          <p:nvPr/>
        </p:nvSpPr>
        <p:spPr>
          <a:xfrm>
            <a:off x="3000341" y="839712"/>
            <a:ext cx="5416550" cy="65881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400"/>
              <a:t>Example 1 (1:1 Relationship)</a:t>
            </a:r>
            <a:endParaRPr lang="en-US" altLang="en-US" sz="24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A639F57-7F0A-0081-DA61-ADCE5929E2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649612"/>
              </p:ext>
            </p:extLst>
          </p:nvPr>
        </p:nvGraphicFramePr>
        <p:xfrm>
          <a:off x="5640160" y="3723141"/>
          <a:ext cx="4419600" cy="111283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800" u="sng" dirty="0" err="1"/>
                        <a:t>Dnumber</a:t>
                      </a:r>
                      <a:endParaRPr lang="en-US" sz="1800" u="sng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Dname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MgrSSN</a:t>
                      </a:r>
                      <a:endParaRPr lang="en-US" sz="1800" dirty="0"/>
                    </a:p>
                  </a:txBody>
                  <a:tcPr marT="45733" marB="45733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CS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</a:t>
                      </a:r>
                    </a:p>
                  </a:txBody>
                  <a:tcPr marT="45733" marB="45733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QA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</a:t>
                      </a:r>
                    </a:p>
                  </a:txBody>
                  <a:tcPr marT="45733" marB="45733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F1FEDED-09B0-DAEF-485C-F68EAD37C6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779545"/>
              </p:ext>
            </p:extLst>
          </p:nvPr>
        </p:nvGraphicFramePr>
        <p:xfrm>
          <a:off x="1677760" y="3715203"/>
          <a:ext cx="2692400" cy="1482724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34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US" sz="1800" u="sng" dirty="0"/>
                        <a:t>SSN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Name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Ahmad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Kamal</a:t>
                      </a:r>
                      <a:endParaRPr lang="en-US" sz="18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Sara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27F87074-8E0C-C8C2-93AF-4CAE79FF11E6}"/>
              </a:ext>
            </a:extLst>
          </p:cNvPr>
          <p:cNvSpPr/>
          <p:nvPr/>
        </p:nvSpPr>
        <p:spPr>
          <a:xfrm>
            <a:off x="2225448" y="2438540"/>
            <a:ext cx="16764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Employee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EC446A-A537-8A99-8D75-D1A42F5E1FC9}"/>
              </a:ext>
            </a:extLst>
          </p:cNvPr>
          <p:cNvSpPr/>
          <p:nvPr/>
        </p:nvSpPr>
        <p:spPr>
          <a:xfrm>
            <a:off x="7697560" y="2452828"/>
            <a:ext cx="16764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Department</a:t>
            </a:r>
          </a:p>
        </p:txBody>
      </p:sp>
      <p:sp>
        <p:nvSpPr>
          <p:cNvPr id="7" name="Flowchart: Decision 6">
            <a:extLst>
              <a:ext uri="{FF2B5EF4-FFF2-40B4-BE49-F238E27FC236}">
                <a16:creationId xmlns:a16="http://schemas.microsoft.com/office/drawing/2014/main" id="{E6887C76-61D0-DE87-9C19-D67696E2B32E}"/>
              </a:ext>
            </a:extLst>
          </p:cNvPr>
          <p:cNvSpPr/>
          <p:nvPr/>
        </p:nvSpPr>
        <p:spPr>
          <a:xfrm>
            <a:off x="4649560" y="2330590"/>
            <a:ext cx="2224088" cy="8382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Manages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7391C6A-D7FA-BAE2-920A-A5768BCE365F}"/>
              </a:ext>
            </a:extLst>
          </p:cNvPr>
          <p:cNvCxnSpPr>
            <a:cxnSpLocks/>
          </p:cNvCxnSpPr>
          <p:nvPr/>
        </p:nvCxnSpPr>
        <p:spPr>
          <a:xfrm flipH="1">
            <a:off x="3898673" y="2743340"/>
            <a:ext cx="79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BE5C84F-34A5-14E9-FCA2-0B91B710D6B2}"/>
              </a:ext>
            </a:extLst>
          </p:cNvPr>
          <p:cNvCxnSpPr/>
          <p:nvPr/>
        </p:nvCxnSpPr>
        <p:spPr>
          <a:xfrm rot="10800000">
            <a:off x="6706960" y="2822715"/>
            <a:ext cx="9763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6">
            <a:extLst>
              <a:ext uri="{FF2B5EF4-FFF2-40B4-BE49-F238E27FC236}">
                <a16:creationId xmlns:a16="http://schemas.microsoft.com/office/drawing/2014/main" id="{C277EE0E-6677-6DDA-6195-45909408E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448" y="2406790"/>
            <a:ext cx="3127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1</a:t>
            </a:r>
          </a:p>
        </p:txBody>
      </p:sp>
      <p:sp>
        <p:nvSpPr>
          <p:cNvPr id="11" name="TextBox 17">
            <a:extLst>
              <a:ext uri="{FF2B5EF4-FFF2-40B4-BE49-F238E27FC236}">
                <a16:creationId xmlns:a16="http://schemas.microsoft.com/office/drawing/2014/main" id="{AA2F591D-FF54-0E43-BD61-A29AF7D55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3160" y="2379803"/>
            <a:ext cx="3127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1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DBB0196-67A4-9BAD-352F-0332DA59C581}"/>
              </a:ext>
            </a:extLst>
          </p:cNvPr>
          <p:cNvCxnSpPr/>
          <p:nvPr/>
        </p:nvCxnSpPr>
        <p:spPr>
          <a:xfrm rot="16200000" flipV="1">
            <a:off x="2211160" y="217819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D2B38815-1DC3-CAFE-2BAE-CFF5D727FA67}"/>
              </a:ext>
            </a:extLst>
          </p:cNvPr>
          <p:cNvSpPr/>
          <p:nvPr/>
        </p:nvSpPr>
        <p:spPr>
          <a:xfrm>
            <a:off x="1322160" y="1644790"/>
            <a:ext cx="13716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u="sng" dirty="0">
                <a:solidFill>
                  <a:schemeClr val="tx1"/>
                </a:solidFill>
              </a:rPr>
              <a:t>SSN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28FDDCF-21DD-1E26-7450-BFB354191FF4}"/>
              </a:ext>
            </a:extLst>
          </p:cNvPr>
          <p:cNvCxnSpPr/>
          <p:nvPr/>
        </p:nvCxnSpPr>
        <p:spPr>
          <a:xfrm rot="5400000" flipH="1" flipV="1">
            <a:off x="3265260" y="2190890"/>
            <a:ext cx="228600" cy="20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D484D041-20C1-8D35-1F6F-2F1A0B5856D2}"/>
              </a:ext>
            </a:extLst>
          </p:cNvPr>
          <p:cNvSpPr/>
          <p:nvPr/>
        </p:nvSpPr>
        <p:spPr>
          <a:xfrm>
            <a:off x="2823935" y="1644790"/>
            <a:ext cx="1825625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Name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0DDA888-3762-5B83-E7B8-156689612D07}"/>
              </a:ext>
            </a:extLst>
          </p:cNvPr>
          <p:cNvCxnSpPr/>
          <p:nvPr/>
        </p:nvCxnSpPr>
        <p:spPr>
          <a:xfrm rot="16200000" flipV="1">
            <a:off x="7748360" y="2213115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AF274FDD-1671-DF61-426C-85084234F250}"/>
              </a:ext>
            </a:extLst>
          </p:cNvPr>
          <p:cNvSpPr/>
          <p:nvPr/>
        </p:nvSpPr>
        <p:spPr>
          <a:xfrm>
            <a:off x="6554560" y="1679715"/>
            <a:ext cx="16764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u="sng" dirty="0" err="1">
                <a:solidFill>
                  <a:schemeClr val="tx1"/>
                </a:solidFill>
              </a:rPr>
              <a:t>Dnumber</a:t>
            </a:r>
            <a:endParaRPr lang="en-US" u="sng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93CC4BB-01AB-62B8-30F6-C45573F75A11}"/>
              </a:ext>
            </a:extLst>
          </p:cNvPr>
          <p:cNvCxnSpPr/>
          <p:nvPr/>
        </p:nvCxnSpPr>
        <p:spPr>
          <a:xfrm rot="5400000" flipH="1" flipV="1">
            <a:off x="8802460" y="2225815"/>
            <a:ext cx="228600" cy="20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D584DBF1-FC2A-A71F-DDF2-C4B559BAEDCC}"/>
              </a:ext>
            </a:extLst>
          </p:cNvPr>
          <p:cNvSpPr/>
          <p:nvPr/>
        </p:nvSpPr>
        <p:spPr>
          <a:xfrm>
            <a:off x="8361135" y="1679715"/>
            <a:ext cx="1825625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</a:rPr>
              <a:t>Dname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extBox 34">
            <a:extLst>
              <a:ext uri="{FF2B5EF4-FFF2-40B4-BE49-F238E27FC236}">
                <a16:creationId xmlns:a16="http://schemas.microsoft.com/office/drawing/2014/main" id="{13217B5E-88C3-0F0F-9C1E-3C0C37000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7760" y="3292928"/>
            <a:ext cx="1211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Employee</a:t>
            </a:r>
          </a:p>
        </p:txBody>
      </p:sp>
      <p:sp>
        <p:nvSpPr>
          <p:cNvPr id="21" name="TextBox 35">
            <a:extLst>
              <a:ext uri="{FF2B5EF4-FFF2-40B4-BE49-F238E27FC236}">
                <a16:creationId xmlns:a16="http://schemas.microsoft.com/office/drawing/2014/main" id="{143361CF-3598-0BCF-537E-CDC5B18D3A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0160" y="3292928"/>
            <a:ext cx="1390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/>
              <a:t>Department</a:t>
            </a:r>
          </a:p>
        </p:txBody>
      </p:sp>
      <p:sp>
        <p:nvSpPr>
          <p:cNvPr id="22" name="TextBox 36">
            <a:extLst>
              <a:ext uri="{FF2B5EF4-FFF2-40B4-BE49-F238E27FC236}">
                <a16:creationId xmlns:a16="http://schemas.microsoft.com/office/drawing/2014/main" id="{00D0AD0A-E2AF-297E-DDF8-7A28F9CD9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1560" y="5475741"/>
            <a:ext cx="14414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Primary Key</a:t>
            </a:r>
          </a:p>
        </p:txBody>
      </p:sp>
      <p:sp>
        <p:nvSpPr>
          <p:cNvPr id="23" name="TextBox 37">
            <a:extLst>
              <a:ext uri="{FF2B5EF4-FFF2-40B4-BE49-F238E27FC236}">
                <a16:creationId xmlns:a16="http://schemas.microsoft.com/office/drawing/2014/main" id="{97A5C875-55CD-DCDB-73B2-BF665BECB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7360" y="5350328"/>
            <a:ext cx="1441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Primary Key</a:t>
            </a:r>
          </a:p>
        </p:txBody>
      </p:sp>
      <p:sp>
        <p:nvSpPr>
          <p:cNvPr id="24" name="TextBox 38">
            <a:extLst>
              <a:ext uri="{FF2B5EF4-FFF2-40B4-BE49-F238E27FC236}">
                <a16:creationId xmlns:a16="http://schemas.microsoft.com/office/drawing/2014/main" id="{7BAD4932-AF78-2A4C-F0FC-E850E44BF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1960" y="5453516"/>
            <a:ext cx="1428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Foreign Key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CB743E6-73B6-2010-9269-8E3FFCE2CB2D}"/>
              </a:ext>
            </a:extLst>
          </p:cNvPr>
          <p:cNvCxnSpPr/>
          <p:nvPr/>
        </p:nvCxnSpPr>
        <p:spPr>
          <a:xfrm rot="16200000" flipV="1">
            <a:off x="1906360" y="4664528"/>
            <a:ext cx="14478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1E39F6E-9F39-92E3-8FE0-E54E95C0593D}"/>
              </a:ext>
            </a:extLst>
          </p:cNvPr>
          <p:cNvCxnSpPr/>
          <p:nvPr/>
        </p:nvCxnSpPr>
        <p:spPr>
          <a:xfrm rot="16200000" flipV="1">
            <a:off x="5944960" y="4588328"/>
            <a:ext cx="12192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AAA73FA-C7F5-E7FE-FDA7-E0629C81F673}"/>
              </a:ext>
            </a:extLst>
          </p:cNvPr>
          <p:cNvCxnSpPr/>
          <p:nvPr/>
        </p:nvCxnSpPr>
        <p:spPr>
          <a:xfrm rot="16200000" flipV="1">
            <a:off x="8916760" y="4512128"/>
            <a:ext cx="1295400" cy="533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826975C-5889-2047-EE77-24D680D66199}"/>
              </a:ext>
            </a:extLst>
          </p:cNvPr>
          <p:cNvCxnSpPr/>
          <p:nvPr/>
        </p:nvCxnSpPr>
        <p:spPr>
          <a:xfrm rot="10800000">
            <a:off x="6706960" y="2670315"/>
            <a:ext cx="9763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2864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43558-E6EB-8B95-F682-348B164B6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Mapping ERD to Relational Schema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C0210-BA63-A4FE-C11F-46A04F957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In Database Mapping is converting ER diagram into Relational Schema (Relational Model).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In converting process we care about: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Number of Entity Types in a relationship.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Type of Relationship.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Type of Entity type.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Type of Attribute.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Cardinalities. 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895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C503992-1C74-2F3C-8616-F2A07B2F65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346968"/>
              </p:ext>
            </p:extLst>
          </p:nvPr>
        </p:nvGraphicFramePr>
        <p:xfrm>
          <a:off x="7165521" y="3466193"/>
          <a:ext cx="2514600" cy="111283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257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800" u="sng" dirty="0" err="1"/>
                        <a:t>Dnumber</a:t>
                      </a:r>
                      <a:endParaRPr lang="en-US" sz="1800" u="sng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Dname</a:t>
                      </a:r>
                      <a:endParaRPr lang="en-US" sz="1800" dirty="0"/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CS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</a:t>
                      </a: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QA</a:t>
                      </a: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9DCAE3F-2BFF-641B-8290-919690D886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644772"/>
              </p:ext>
            </p:extLst>
          </p:nvPr>
        </p:nvGraphicFramePr>
        <p:xfrm>
          <a:off x="1526721" y="3466193"/>
          <a:ext cx="4038600" cy="1482724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34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US" sz="1800" u="sng" dirty="0"/>
                        <a:t>SSN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Name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Dno</a:t>
                      </a:r>
                      <a:endParaRPr lang="en-US" sz="1800" dirty="0"/>
                    </a:p>
                  </a:txBody>
                  <a:tcPr marT="45700" marB="4570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Ahmad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</a:t>
                      </a:r>
                    </a:p>
                  </a:txBody>
                  <a:tcPr marT="45700" marB="4570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Kamal</a:t>
                      </a:r>
                      <a:endParaRPr lang="en-US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</a:t>
                      </a:r>
                    </a:p>
                  </a:txBody>
                  <a:tcPr marT="45700" marB="4570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Sara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</a:t>
                      </a:r>
                    </a:p>
                  </a:txBody>
                  <a:tcPr marT="45700" marB="4570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FC0C444D-3BAD-D72D-C584-32C916F2577A}"/>
              </a:ext>
            </a:extLst>
          </p:cNvPr>
          <p:cNvSpPr/>
          <p:nvPr/>
        </p:nvSpPr>
        <p:spPr>
          <a:xfrm>
            <a:off x="2074409" y="2211831"/>
            <a:ext cx="16764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Employee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A36FF0D-D571-C842-627A-F859A2C15096}"/>
              </a:ext>
            </a:extLst>
          </p:cNvPr>
          <p:cNvSpPr/>
          <p:nvPr/>
        </p:nvSpPr>
        <p:spPr>
          <a:xfrm>
            <a:off x="7546521" y="2226119"/>
            <a:ext cx="16764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Department</a:t>
            </a:r>
          </a:p>
        </p:txBody>
      </p:sp>
      <p:sp>
        <p:nvSpPr>
          <p:cNvPr id="6" name="Flowchart: Decision 5">
            <a:extLst>
              <a:ext uri="{FF2B5EF4-FFF2-40B4-BE49-F238E27FC236}">
                <a16:creationId xmlns:a16="http://schemas.microsoft.com/office/drawing/2014/main" id="{EDB0DF42-AD0A-3465-D5A0-730286EA8392}"/>
              </a:ext>
            </a:extLst>
          </p:cNvPr>
          <p:cNvSpPr/>
          <p:nvPr/>
        </p:nvSpPr>
        <p:spPr>
          <a:xfrm>
            <a:off x="4589009" y="2103881"/>
            <a:ext cx="2170112" cy="8382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</a:rPr>
              <a:t>Works_in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16">
            <a:extLst>
              <a:ext uri="{FF2B5EF4-FFF2-40B4-BE49-F238E27FC236}">
                <a16:creationId xmlns:a16="http://schemas.microsoft.com/office/drawing/2014/main" id="{F3717093-AE65-EB1C-AF30-2D1786CE3B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3409" y="2138806"/>
            <a:ext cx="3508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N</a:t>
            </a:r>
          </a:p>
        </p:txBody>
      </p:sp>
      <p:sp>
        <p:nvSpPr>
          <p:cNvPr id="8" name="TextBox 17">
            <a:extLst>
              <a:ext uri="{FF2B5EF4-FFF2-40B4-BE49-F238E27FC236}">
                <a16:creationId xmlns:a16="http://schemas.microsoft.com/office/drawing/2014/main" id="{40A71141-1326-CC47-7AE5-84BF4F7F2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2121" y="2138806"/>
            <a:ext cx="3127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1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9D90B48-147F-DB8B-8E74-84339D74A30B}"/>
              </a:ext>
            </a:extLst>
          </p:cNvPr>
          <p:cNvCxnSpPr/>
          <p:nvPr/>
        </p:nvCxnSpPr>
        <p:spPr>
          <a:xfrm rot="16200000" flipV="1">
            <a:off x="2060121" y="1951481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FB64756D-C561-D9C9-A024-16FEAA0D0CB8}"/>
              </a:ext>
            </a:extLst>
          </p:cNvPr>
          <p:cNvSpPr/>
          <p:nvPr/>
        </p:nvSpPr>
        <p:spPr>
          <a:xfrm>
            <a:off x="1171121" y="1418081"/>
            <a:ext cx="13716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u="sng" dirty="0">
                <a:solidFill>
                  <a:schemeClr val="tx1"/>
                </a:solidFill>
              </a:rPr>
              <a:t>SSN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DBADED6-0B92-F768-1B7E-14B20A5813F6}"/>
              </a:ext>
            </a:extLst>
          </p:cNvPr>
          <p:cNvCxnSpPr/>
          <p:nvPr/>
        </p:nvCxnSpPr>
        <p:spPr>
          <a:xfrm rot="5400000" flipH="1" flipV="1">
            <a:off x="3114221" y="1964181"/>
            <a:ext cx="228600" cy="20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0D7A2B59-5325-7AB1-0F21-673BF6138569}"/>
              </a:ext>
            </a:extLst>
          </p:cNvPr>
          <p:cNvSpPr/>
          <p:nvPr/>
        </p:nvSpPr>
        <p:spPr>
          <a:xfrm>
            <a:off x="2672896" y="1418081"/>
            <a:ext cx="1825625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Name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F182EBE-4AC6-6E1B-68A8-BAD9581AE17A}"/>
              </a:ext>
            </a:extLst>
          </p:cNvPr>
          <p:cNvCxnSpPr/>
          <p:nvPr/>
        </p:nvCxnSpPr>
        <p:spPr>
          <a:xfrm rot="16200000" flipV="1">
            <a:off x="7597321" y="1986406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0AB5C0C5-60DA-9EAB-43F2-2CACFE15A668}"/>
              </a:ext>
            </a:extLst>
          </p:cNvPr>
          <p:cNvSpPr/>
          <p:nvPr/>
        </p:nvSpPr>
        <p:spPr>
          <a:xfrm>
            <a:off x="6403521" y="1453006"/>
            <a:ext cx="16764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u="sng" dirty="0" err="1">
                <a:solidFill>
                  <a:schemeClr val="tx1"/>
                </a:solidFill>
              </a:rPr>
              <a:t>Dnumber</a:t>
            </a:r>
            <a:endParaRPr lang="en-US" u="sng" dirty="0">
              <a:solidFill>
                <a:schemeClr val="tx1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218CF15-F31C-8729-4D00-30229280D0DD}"/>
              </a:ext>
            </a:extLst>
          </p:cNvPr>
          <p:cNvCxnSpPr/>
          <p:nvPr/>
        </p:nvCxnSpPr>
        <p:spPr>
          <a:xfrm rot="5400000" flipH="1" flipV="1">
            <a:off x="8651421" y="1999106"/>
            <a:ext cx="228600" cy="20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259512B3-C52B-D434-C4D4-35A8A1765205}"/>
              </a:ext>
            </a:extLst>
          </p:cNvPr>
          <p:cNvSpPr/>
          <p:nvPr/>
        </p:nvSpPr>
        <p:spPr>
          <a:xfrm>
            <a:off x="8210096" y="1453006"/>
            <a:ext cx="1825625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</a:rPr>
              <a:t>Dname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TextBox 34">
            <a:extLst>
              <a:ext uri="{FF2B5EF4-FFF2-40B4-BE49-F238E27FC236}">
                <a16:creationId xmlns:a16="http://schemas.microsoft.com/office/drawing/2014/main" id="{4C7589F9-DB49-EC1C-6C22-94687339D1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6721" y="3043918"/>
            <a:ext cx="1211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/>
              <a:t>Employee</a:t>
            </a:r>
          </a:p>
        </p:txBody>
      </p:sp>
      <p:sp>
        <p:nvSpPr>
          <p:cNvPr id="18" name="TextBox 35">
            <a:extLst>
              <a:ext uri="{FF2B5EF4-FFF2-40B4-BE49-F238E27FC236}">
                <a16:creationId xmlns:a16="http://schemas.microsoft.com/office/drawing/2014/main" id="{FAAE043A-4AAD-2ACC-1348-E624B0C83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5521" y="3054551"/>
            <a:ext cx="1390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/>
              <a:t>Department</a:t>
            </a:r>
          </a:p>
        </p:txBody>
      </p:sp>
      <p:sp>
        <p:nvSpPr>
          <p:cNvPr id="19" name="TextBox 36">
            <a:extLst>
              <a:ext uri="{FF2B5EF4-FFF2-40B4-BE49-F238E27FC236}">
                <a16:creationId xmlns:a16="http://schemas.microsoft.com/office/drawing/2014/main" id="{D7362B90-3CFF-F438-AAAD-997AED731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0521" y="5253718"/>
            <a:ext cx="1441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Primary Key</a:t>
            </a:r>
          </a:p>
        </p:txBody>
      </p:sp>
      <p:sp>
        <p:nvSpPr>
          <p:cNvPr id="20" name="TextBox 37">
            <a:extLst>
              <a:ext uri="{FF2B5EF4-FFF2-40B4-BE49-F238E27FC236}">
                <a16:creationId xmlns:a16="http://schemas.microsoft.com/office/drawing/2014/main" id="{0318787B-D799-786F-19F7-5D1E52C2F1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3121" y="5253718"/>
            <a:ext cx="1441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Primary Key</a:t>
            </a:r>
          </a:p>
        </p:txBody>
      </p:sp>
      <p:sp>
        <p:nvSpPr>
          <p:cNvPr id="21" name="TextBox 38">
            <a:extLst>
              <a:ext uri="{FF2B5EF4-FFF2-40B4-BE49-F238E27FC236}">
                <a16:creationId xmlns:a16="http://schemas.microsoft.com/office/drawing/2014/main" id="{8A0CE6E7-70EA-80E7-94BD-8B946B2105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9921" y="5253718"/>
            <a:ext cx="1428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Foreign Key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6846603-80A2-35C1-B3ED-B3228FC04665}"/>
              </a:ext>
            </a:extLst>
          </p:cNvPr>
          <p:cNvCxnSpPr/>
          <p:nvPr/>
        </p:nvCxnSpPr>
        <p:spPr>
          <a:xfrm rot="16200000" flipV="1">
            <a:off x="1755321" y="4339318"/>
            <a:ext cx="1600200" cy="533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17F1C2E-5D26-4610-8ACC-C000842FB08A}"/>
              </a:ext>
            </a:extLst>
          </p:cNvPr>
          <p:cNvCxnSpPr/>
          <p:nvPr/>
        </p:nvCxnSpPr>
        <p:spPr>
          <a:xfrm rot="5400000" flipH="1" flipV="1">
            <a:off x="6746421" y="4453618"/>
            <a:ext cx="14478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DEE49C5-D282-8DB5-F168-C18F1DB95469}"/>
              </a:ext>
            </a:extLst>
          </p:cNvPr>
          <p:cNvCxnSpPr/>
          <p:nvPr/>
        </p:nvCxnSpPr>
        <p:spPr>
          <a:xfrm rot="5400000" flipH="1" flipV="1">
            <a:off x="3812721" y="4415518"/>
            <a:ext cx="14478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E12FDCA-527F-6EE8-5669-A36C563BA779}"/>
              </a:ext>
            </a:extLst>
          </p:cNvPr>
          <p:cNvCxnSpPr/>
          <p:nvPr/>
        </p:nvCxnSpPr>
        <p:spPr>
          <a:xfrm rot="10800000">
            <a:off x="6555921" y="2596006"/>
            <a:ext cx="9763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B03E8BF-3F00-36FC-FD04-C2C4ED51CF77}"/>
              </a:ext>
            </a:extLst>
          </p:cNvPr>
          <p:cNvCxnSpPr/>
          <p:nvPr/>
        </p:nvCxnSpPr>
        <p:spPr>
          <a:xfrm rot="10800000">
            <a:off x="6555921" y="2443606"/>
            <a:ext cx="9763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3ECFC4B-22BA-FE54-D10D-6534133D6FE5}"/>
              </a:ext>
            </a:extLst>
          </p:cNvPr>
          <p:cNvCxnSpPr/>
          <p:nvPr/>
        </p:nvCxnSpPr>
        <p:spPr>
          <a:xfrm rot="10800000">
            <a:off x="3750809" y="2596006"/>
            <a:ext cx="9763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B7FAFFF-E612-3707-1556-290FCA908066}"/>
              </a:ext>
            </a:extLst>
          </p:cNvPr>
          <p:cNvCxnSpPr/>
          <p:nvPr/>
        </p:nvCxnSpPr>
        <p:spPr>
          <a:xfrm rot="10800000">
            <a:off x="3750809" y="2443606"/>
            <a:ext cx="9763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itle 1">
            <a:extLst>
              <a:ext uri="{FF2B5EF4-FFF2-40B4-BE49-F238E27FC236}">
                <a16:creationId xmlns:a16="http://schemas.microsoft.com/office/drawing/2014/main" id="{6DEDB55F-7AC5-1C14-AF99-76427AAD4BBB}"/>
              </a:ext>
            </a:extLst>
          </p:cNvPr>
          <p:cNvSpPr txBox="1">
            <a:spLocks/>
          </p:cNvSpPr>
          <p:nvPr/>
        </p:nvSpPr>
        <p:spPr>
          <a:xfrm>
            <a:off x="2849302" y="590702"/>
            <a:ext cx="5416550" cy="65881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400"/>
              <a:t>Example 2 (1:N Relationship)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2013201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5CAB51F-279B-36AE-089F-026E409F9C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317762"/>
              </p:ext>
            </p:extLst>
          </p:nvPr>
        </p:nvGraphicFramePr>
        <p:xfrm>
          <a:off x="7488011" y="3568246"/>
          <a:ext cx="2514600" cy="1482724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257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US" sz="1800" u="sng" dirty="0" err="1"/>
                        <a:t>Pnumber</a:t>
                      </a:r>
                      <a:endParaRPr lang="en-US" sz="1800" u="sng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Pname</a:t>
                      </a:r>
                      <a:endParaRPr lang="en-US" sz="18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10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Abdali</a:t>
                      </a:r>
                      <a:endParaRPr lang="en-US" sz="18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Jaleel</a:t>
                      </a:r>
                      <a:endParaRPr lang="en-US" sz="18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30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Shaheq</a:t>
                      </a:r>
                      <a:endParaRPr lang="en-US" sz="18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358C166-C56E-EDF5-6570-CD6BB81146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441644"/>
              </p:ext>
            </p:extLst>
          </p:nvPr>
        </p:nvGraphicFramePr>
        <p:xfrm>
          <a:off x="1849211" y="3568246"/>
          <a:ext cx="2692400" cy="1482724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34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US" sz="1800" u="sng" dirty="0"/>
                        <a:t>SSN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Name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Ahmad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Kamal</a:t>
                      </a:r>
                      <a:endParaRPr lang="en-US" sz="1800" dirty="0"/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Sara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0DFC2F93-6417-7A72-AB9E-494A89CBA132}"/>
              </a:ext>
            </a:extLst>
          </p:cNvPr>
          <p:cNvSpPr/>
          <p:nvPr/>
        </p:nvSpPr>
        <p:spPr>
          <a:xfrm>
            <a:off x="2258786" y="2285107"/>
            <a:ext cx="16764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Employee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FC4BF7-DFCC-4CF9-0539-54C21789DEDD}"/>
              </a:ext>
            </a:extLst>
          </p:cNvPr>
          <p:cNvSpPr/>
          <p:nvPr/>
        </p:nvSpPr>
        <p:spPr>
          <a:xfrm>
            <a:off x="7869011" y="2299395"/>
            <a:ext cx="16764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Project</a:t>
            </a:r>
          </a:p>
        </p:txBody>
      </p:sp>
      <p:sp>
        <p:nvSpPr>
          <p:cNvPr id="6" name="Flowchart: Decision 5">
            <a:extLst>
              <a:ext uri="{FF2B5EF4-FFF2-40B4-BE49-F238E27FC236}">
                <a16:creationId xmlns:a16="http://schemas.microsoft.com/office/drawing/2014/main" id="{F8F234B3-F4CA-8C5B-94A1-DDFCB5A2CB84}"/>
              </a:ext>
            </a:extLst>
          </p:cNvPr>
          <p:cNvSpPr/>
          <p:nvPr/>
        </p:nvSpPr>
        <p:spPr>
          <a:xfrm>
            <a:off x="4744811" y="2177157"/>
            <a:ext cx="2300288" cy="838200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</a:rPr>
              <a:t>Works_on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16">
            <a:extLst>
              <a:ext uri="{FF2B5EF4-FFF2-40B4-BE49-F238E27FC236}">
                <a16:creationId xmlns:a16="http://schemas.microsoft.com/office/drawing/2014/main" id="{1C4C537D-D6C1-94DF-932F-679875E40D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7636" y="2212082"/>
            <a:ext cx="3762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M</a:t>
            </a:r>
          </a:p>
        </p:txBody>
      </p:sp>
      <p:sp>
        <p:nvSpPr>
          <p:cNvPr id="8" name="TextBox 17">
            <a:extLst>
              <a:ext uri="{FF2B5EF4-FFF2-40B4-BE49-F238E27FC236}">
                <a16:creationId xmlns:a16="http://schemas.microsoft.com/office/drawing/2014/main" id="{8EA8ADB6-49ED-36BE-7363-9E942E2174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4611" y="2212082"/>
            <a:ext cx="3508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N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237E6A9-9092-9AE8-20B9-13C0E36EE9FB}"/>
              </a:ext>
            </a:extLst>
          </p:cNvPr>
          <p:cNvCxnSpPr/>
          <p:nvPr/>
        </p:nvCxnSpPr>
        <p:spPr>
          <a:xfrm rot="16200000" flipV="1">
            <a:off x="2396899" y="2024757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21EE9C94-7904-6D74-4ABF-6BE10718A045}"/>
              </a:ext>
            </a:extLst>
          </p:cNvPr>
          <p:cNvSpPr/>
          <p:nvPr/>
        </p:nvSpPr>
        <p:spPr>
          <a:xfrm>
            <a:off x="1507899" y="1491357"/>
            <a:ext cx="13716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u="sng" dirty="0">
                <a:solidFill>
                  <a:schemeClr val="tx1"/>
                </a:solidFill>
              </a:rPr>
              <a:t>SSN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CC06243-75ED-D608-BDF9-DD9180249211}"/>
              </a:ext>
            </a:extLst>
          </p:cNvPr>
          <p:cNvCxnSpPr/>
          <p:nvPr/>
        </p:nvCxnSpPr>
        <p:spPr>
          <a:xfrm rot="5400000" flipH="1" flipV="1">
            <a:off x="3450999" y="2037457"/>
            <a:ext cx="228600" cy="20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BD81576-4628-42E2-D5D4-CAC84708DA2B}"/>
              </a:ext>
            </a:extLst>
          </p:cNvPr>
          <p:cNvSpPr/>
          <p:nvPr/>
        </p:nvSpPr>
        <p:spPr>
          <a:xfrm>
            <a:off x="3009674" y="1491357"/>
            <a:ext cx="1825625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Name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71BC5B6-27C1-05E9-00B1-4C651012A121}"/>
              </a:ext>
            </a:extLst>
          </p:cNvPr>
          <p:cNvCxnSpPr/>
          <p:nvPr/>
        </p:nvCxnSpPr>
        <p:spPr>
          <a:xfrm rot="16200000" flipV="1">
            <a:off x="7919811" y="2059682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6974DB9B-0EBA-FC6F-6B96-08741519C0AE}"/>
              </a:ext>
            </a:extLst>
          </p:cNvPr>
          <p:cNvSpPr/>
          <p:nvPr/>
        </p:nvSpPr>
        <p:spPr>
          <a:xfrm>
            <a:off x="6878411" y="1526282"/>
            <a:ext cx="15240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u="sng" dirty="0" err="1">
                <a:solidFill>
                  <a:schemeClr val="tx1"/>
                </a:solidFill>
              </a:rPr>
              <a:t>Pnumber</a:t>
            </a:r>
            <a:endParaRPr lang="en-US" u="sng" dirty="0">
              <a:solidFill>
                <a:schemeClr val="tx1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E6EC03B-1679-9A02-823F-ACC2375E699A}"/>
              </a:ext>
            </a:extLst>
          </p:cNvPr>
          <p:cNvCxnSpPr/>
          <p:nvPr/>
        </p:nvCxnSpPr>
        <p:spPr>
          <a:xfrm rot="5400000" flipH="1" flipV="1">
            <a:off x="8973911" y="2072382"/>
            <a:ext cx="228600" cy="20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3F51F92C-BBCE-BD47-8E45-60BF1AA77E2A}"/>
              </a:ext>
            </a:extLst>
          </p:cNvPr>
          <p:cNvSpPr/>
          <p:nvPr/>
        </p:nvSpPr>
        <p:spPr>
          <a:xfrm>
            <a:off x="8532586" y="1526282"/>
            <a:ext cx="1825625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</a:rPr>
              <a:t>Pname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TextBox 34">
            <a:extLst>
              <a:ext uri="{FF2B5EF4-FFF2-40B4-BE49-F238E27FC236}">
                <a16:creationId xmlns:a16="http://schemas.microsoft.com/office/drawing/2014/main" id="{78DABEFF-D150-4E40-0CF1-76F7B2BE8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9211" y="3145971"/>
            <a:ext cx="1211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Employee</a:t>
            </a:r>
          </a:p>
        </p:txBody>
      </p:sp>
      <p:sp>
        <p:nvSpPr>
          <p:cNvPr id="18" name="TextBox 35">
            <a:extLst>
              <a:ext uri="{FF2B5EF4-FFF2-40B4-BE49-F238E27FC236}">
                <a16:creationId xmlns:a16="http://schemas.microsoft.com/office/drawing/2014/main" id="{045DEDC6-4632-36F5-9D98-B240A5582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8011" y="3145971"/>
            <a:ext cx="903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Project</a:t>
            </a:r>
          </a:p>
        </p:txBody>
      </p:sp>
      <p:sp>
        <p:nvSpPr>
          <p:cNvPr id="19" name="TextBox 36">
            <a:extLst>
              <a:ext uri="{FF2B5EF4-FFF2-40B4-BE49-F238E27FC236}">
                <a16:creationId xmlns:a16="http://schemas.microsoft.com/office/drawing/2014/main" id="{2DA435F1-AA2A-1C1F-EEA6-847D22A74C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1761" y="5279571"/>
            <a:ext cx="1441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Primary Key</a:t>
            </a:r>
          </a:p>
        </p:txBody>
      </p:sp>
      <p:sp>
        <p:nvSpPr>
          <p:cNvPr id="20" name="TextBox 37">
            <a:extLst>
              <a:ext uri="{FF2B5EF4-FFF2-40B4-BE49-F238E27FC236}">
                <a16:creationId xmlns:a16="http://schemas.microsoft.com/office/drawing/2014/main" id="{72698999-9EFC-1A48-3213-0E6DF6547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0411" y="5127171"/>
            <a:ext cx="1441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Primary Key</a:t>
            </a:r>
          </a:p>
        </p:txBody>
      </p:sp>
      <p:sp>
        <p:nvSpPr>
          <p:cNvPr id="21" name="TextBox 38">
            <a:extLst>
              <a:ext uri="{FF2B5EF4-FFF2-40B4-BE49-F238E27FC236}">
                <a16:creationId xmlns:a16="http://schemas.microsoft.com/office/drawing/2014/main" id="{9E664BF2-829B-8C26-FDDD-10771B62E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2861" y="5508171"/>
            <a:ext cx="1428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Foreign Key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4F323B5-4337-B150-7505-7AFCBA438C57}"/>
              </a:ext>
            </a:extLst>
          </p:cNvPr>
          <p:cNvCxnSpPr/>
          <p:nvPr/>
        </p:nvCxnSpPr>
        <p:spPr>
          <a:xfrm rot="5400000" flipH="1" flipV="1">
            <a:off x="1544411" y="4441371"/>
            <a:ext cx="13716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2A010B4-E1B7-D1AD-B74F-4733E068F2E5}"/>
              </a:ext>
            </a:extLst>
          </p:cNvPr>
          <p:cNvCxnSpPr/>
          <p:nvPr/>
        </p:nvCxnSpPr>
        <p:spPr>
          <a:xfrm rot="5400000" flipH="1" flipV="1">
            <a:off x="7221311" y="4506459"/>
            <a:ext cx="1219200" cy="76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B61BA528-D7BF-4E1D-117F-F4B1DF635F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991468"/>
              </p:ext>
            </p:extLst>
          </p:nvPr>
        </p:nvGraphicFramePr>
        <p:xfrm>
          <a:off x="4973411" y="3553959"/>
          <a:ext cx="1905000" cy="18542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952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u="sng" dirty="0"/>
                        <a:t>SSN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u="sng" dirty="0" err="1"/>
                        <a:t>Pno</a:t>
                      </a:r>
                      <a:endParaRPr lang="en-US" sz="1800" u="sng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10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30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20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30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5" name="TextBox 45">
            <a:extLst>
              <a:ext uri="{FF2B5EF4-FFF2-40B4-BE49-F238E27FC236}">
                <a16:creationId xmlns:a16="http://schemas.microsoft.com/office/drawing/2014/main" id="{AE83F8B5-5550-F384-4BB1-E2DDC1EE7C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2286" y="3145971"/>
            <a:ext cx="1219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Works_on</a:t>
            </a:r>
          </a:p>
        </p:txBody>
      </p:sp>
      <p:sp>
        <p:nvSpPr>
          <p:cNvPr id="26" name="TextBox 46">
            <a:extLst>
              <a:ext uri="{FF2B5EF4-FFF2-40B4-BE49-F238E27FC236}">
                <a16:creationId xmlns:a16="http://schemas.microsoft.com/office/drawing/2014/main" id="{87E59165-84A6-F9A0-CA8E-F4E464B1B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2611" y="5508171"/>
            <a:ext cx="1428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Foreign Key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C704C48-38E9-E38A-AE52-A1AEB7A84289}"/>
              </a:ext>
            </a:extLst>
          </p:cNvPr>
          <p:cNvCxnSpPr/>
          <p:nvPr/>
        </p:nvCxnSpPr>
        <p:spPr>
          <a:xfrm rot="5400000" flipH="1" flipV="1">
            <a:off x="4401911" y="4555671"/>
            <a:ext cx="16002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656DA48-FDA6-D2AA-C11D-1FC893703A43}"/>
              </a:ext>
            </a:extLst>
          </p:cNvPr>
          <p:cNvCxnSpPr/>
          <p:nvPr/>
        </p:nvCxnSpPr>
        <p:spPr>
          <a:xfrm rot="16200000" flipV="1">
            <a:off x="5849711" y="4403271"/>
            <a:ext cx="160020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C2B5F97-E524-BDB0-08D9-28DD4A5BC5A4}"/>
              </a:ext>
            </a:extLst>
          </p:cNvPr>
          <p:cNvCxnSpPr/>
          <p:nvPr/>
        </p:nvCxnSpPr>
        <p:spPr>
          <a:xfrm rot="10800000">
            <a:off x="6878411" y="2669282"/>
            <a:ext cx="9763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5AAAA07-8C49-CB44-4AE2-590A5B10556A}"/>
              </a:ext>
            </a:extLst>
          </p:cNvPr>
          <p:cNvCxnSpPr/>
          <p:nvPr/>
        </p:nvCxnSpPr>
        <p:spPr>
          <a:xfrm rot="10800000">
            <a:off x="6878411" y="2516882"/>
            <a:ext cx="9763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38E30F8-9E4E-D944-61A2-8857705EDFB3}"/>
              </a:ext>
            </a:extLst>
          </p:cNvPr>
          <p:cNvCxnSpPr/>
          <p:nvPr/>
        </p:nvCxnSpPr>
        <p:spPr>
          <a:xfrm rot="10800000">
            <a:off x="3920899" y="2669282"/>
            <a:ext cx="9763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F255E09-F699-9EC4-1DED-DCE2AA5C280F}"/>
              </a:ext>
            </a:extLst>
          </p:cNvPr>
          <p:cNvCxnSpPr/>
          <p:nvPr/>
        </p:nvCxnSpPr>
        <p:spPr>
          <a:xfrm rot="10800000">
            <a:off x="3920899" y="2516882"/>
            <a:ext cx="9763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itle 1">
            <a:extLst>
              <a:ext uri="{FF2B5EF4-FFF2-40B4-BE49-F238E27FC236}">
                <a16:creationId xmlns:a16="http://schemas.microsoft.com/office/drawing/2014/main" id="{F3CC15F2-63B5-AD82-B86F-1349FDC6C5AD}"/>
              </a:ext>
            </a:extLst>
          </p:cNvPr>
          <p:cNvSpPr txBox="1">
            <a:spLocks/>
          </p:cNvSpPr>
          <p:nvPr/>
        </p:nvSpPr>
        <p:spPr>
          <a:xfrm>
            <a:off x="3171792" y="692755"/>
            <a:ext cx="5416550" cy="65881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400"/>
              <a:t>Example 3 (M:N Relationship)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649390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9FAF2-5819-1897-4710-B793EFC866D1}"/>
              </a:ext>
            </a:extLst>
          </p:cNvPr>
          <p:cNvSpPr txBox="1">
            <a:spLocks/>
          </p:cNvSpPr>
          <p:nvPr/>
        </p:nvSpPr>
        <p:spPr>
          <a:xfrm>
            <a:off x="1847851" y="176616"/>
            <a:ext cx="7886700" cy="427110"/>
          </a:xfrm>
          <a:prstGeom prst="rect">
            <a:avLst/>
          </a:prstGeom>
        </p:spPr>
        <p:txBody>
          <a:bodyPr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/>
              <a:t>Important Notes</a:t>
            </a:r>
            <a:endParaRPr lang="en-US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F27C9-E7D5-D7A2-BA06-EC15E9A8EFA7}"/>
              </a:ext>
            </a:extLst>
          </p:cNvPr>
          <p:cNvSpPr txBox="1">
            <a:spLocks/>
          </p:cNvSpPr>
          <p:nvPr/>
        </p:nvSpPr>
        <p:spPr>
          <a:xfrm>
            <a:off x="1847851" y="692332"/>
            <a:ext cx="7886700" cy="4195763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400" dirty="0"/>
              <a:t>In all new relations, underline the attributes that form primary keys.</a:t>
            </a:r>
          </a:p>
          <a:p>
            <a:endParaRPr lang="en-US" altLang="en-US" sz="2400" dirty="0"/>
          </a:p>
          <a:p>
            <a:r>
              <a:rPr lang="en-US" altLang="en-US" sz="2400" dirty="0"/>
              <a:t>In a primary/foreign key relationship:</a:t>
            </a:r>
          </a:p>
          <a:p>
            <a:pPr lvl="1"/>
            <a:r>
              <a:rPr lang="en-US" altLang="en-US" sz="2000" b="1" u="sng" dirty="0"/>
              <a:t>Draw an arrow that connects each foreign key to the primary key attribute that it came from. The arrow points to the primary key.</a:t>
            </a:r>
          </a:p>
          <a:p>
            <a:pPr lvl="1"/>
            <a:endParaRPr lang="en-US" altLang="en-US" sz="2000" dirty="0"/>
          </a:p>
          <a:p>
            <a:pPr lvl="1"/>
            <a:r>
              <a:rPr lang="en-US" altLang="en-US" sz="2000" dirty="0"/>
              <a:t>Example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836ADCF-0517-6C44-CE70-A1AADFE604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2606" y="4585064"/>
            <a:ext cx="6324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12909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34110-2D35-D787-ECB7-FE240749FB39}"/>
              </a:ext>
            </a:extLst>
          </p:cNvPr>
          <p:cNvSpPr txBox="1">
            <a:spLocks/>
          </p:cNvSpPr>
          <p:nvPr/>
        </p:nvSpPr>
        <p:spPr>
          <a:xfrm>
            <a:off x="1954175" y="518786"/>
            <a:ext cx="7886700" cy="54406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400"/>
              <a:t>ERD for the Company Database</a:t>
            </a:r>
            <a:endParaRPr lang="en-US" altLang="en-US" sz="2400" dirty="0"/>
          </a:p>
        </p:txBody>
      </p:sp>
      <p:pic>
        <p:nvPicPr>
          <p:cNvPr id="3" name="Picture 8">
            <a:extLst>
              <a:ext uri="{FF2B5EF4-FFF2-40B4-BE49-F238E27FC236}">
                <a16:creationId xmlns:a16="http://schemas.microsoft.com/office/drawing/2014/main" id="{AE2986CF-37A1-A933-12FF-5E2BB3FC55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0046" y="999056"/>
            <a:ext cx="6613455" cy="5014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24055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1F4EAF53-4886-BED7-56E2-EA9752A135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4809" y="1114896"/>
            <a:ext cx="8891659" cy="4763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4">
            <a:extLst>
              <a:ext uri="{FF2B5EF4-FFF2-40B4-BE49-F238E27FC236}">
                <a16:creationId xmlns:a16="http://schemas.microsoft.com/office/drawing/2014/main" id="{B465B809-D62C-5D35-AFFA-C23344A17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2673" y="668328"/>
            <a:ext cx="829339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 dirty="0"/>
              <a:t>This relational DB schema is the result of mapping company ERD</a:t>
            </a:r>
            <a:endParaRPr lang="ar-JO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9603157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53C3E-B458-6F2C-1C60-E1D9FEFFD94A}"/>
              </a:ext>
            </a:extLst>
          </p:cNvPr>
          <p:cNvSpPr txBox="1">
            <a:spLocks/>
          </p:cNvSpPr>
          <p:nvPr/>
        </p:nvSpPr>
        <p:spPr>
          <a:xfrm>
            <a:off x="724444" y="614273"/>
            <a:ext cx="7886700" cy="476851"/>
          </a:xfrm>
          <a:prstGeom prst="rect">
            <a:avLst/>
          </a:prstGeom>
        </p:spPr>
        <p:txBody>
          <a:bodyPr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/>
              <a:t>Summary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CBC09-232B-E64A-3876-5D77BFAC0E28}"/>
              </a:ext>
            </a:extLst>
          </p:cNvPr>
          <p:cNvSpPr txBox="1">
            <a:spLocks/>
          </p:cNvSpPr>
          <p:nvPr/>
        </p:nvSpPr>
        <p:spPr>
          <a:xfrm>
            <a:off x="724443" y="1211504"/>
            <a:ext cx="8334597" cy="4367537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91440" indent="-91440" algn="l" defTabSz="914400" rtl="0" eaLnBrk="1" latinLnBrk="0" hangingPunct="1">
              <a:lnSpc>
                <a:spcPct val="12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n-US" sz="2400" b="1"/>
              <a:t>ER-to-Relational Mapping Algorithm </a:t>
            </a:r>
          </a:p>
          <a:p>
            <a:pPr lvl="1">
              <a:defRPr/>
            </a:pPr>
            <a:r>
              <a:rPr lang="en-US" sz="2000"/>
              <a:t>Step 1: Mapping of Regular Entity Types</a:t>
            </a:r>
          </a:p>
          <a:p>
            <a:pPr lvl="1">
              <a:defRPr/>
            </a:pPr>
            <a:r>
              <a:rPr lang="en-US" sz="2000"/>
              <a:t>Step 2: Mapping of Weak Entity Types</a:t>
            </a:r>
          </a:p>
          <a:p>
            <a:pPr lvl="1">
              <a:defRPr/>
            </a:pPr>
            <a:r>
              <a:rPr lang="en-US" sz="2000"/>
              <a:t>Step 3: Mapping of Binary 1:1 Relation Types</a:t>
            </a:r>
          </a:p>
          <a:p>
            <a:pPr lvl="1">
              <a:defRPr/>
            </a:pPr>
            <a:r>
              <a:rPr lang="en-US" sz="2000"/>
              <a:t>Step 4: Mapping of Binary 1:N Relationship Types.</a:t>
            </a:r>
          </a:p>
          <a:p>
            <a:pPr lvl="1">
              <a:defRPr/>
            </a:pPr>
            <a:r>
              <a:rPr lang="en-US" sz="2000"/>
              <a:t>Step 5: Mapping of Binary M:N Relationship Types.</a:t>
            </a:r>
          </a:p>
          <a:p>
            <a:pPr lvl="1">
              <a:defRPr/>
            </a:pPr>
            <a:r>
              <a:rPr lang="en-US" sz="2000"/>
              <a:t>Step 6: Mapping of Multivalued attributes.</a:t>
            </a:r>
          </a:p>
          <a:p>
            <a:pPr lvl="1">
              <a:defRPr/>
            </a:pPr>
            <a:r>
              <a:rPr lang="en-US" sz="2000"/>
              <a:t>Step 7: </a:t>
            </a:r>
            <a:r>
              <a:rPr lang="en-US" altLang="en-US" sz="2000"/>
              <a:t>Mapping of </a:t>
            </a:r>
            <a:r>
              <a:rPr lang="en-US" sz="2000"/>
              <a:t>Composite </a:t>
            </a:r>
            <a:r>
              <a:rPr lang="en-US" altLang="en-US" sz="2000"/>
              <a:t>Attributes.</a:t>
            </a:r>
            <a:endParaRPr lang="en-US" sz="2000"/>
          </a:p>
          <a:p>
            <a:pPr lvl="1">
              <a:defRPr/>
            </a:pPr>
            <a:r>
              <a:rPr lang="en-US" sz="2000"/>
              <a:t>Step 8: Mapping of N-ary Relationship Types.</a:t>
            </a:r>
          </a:p>
          <a:p>
            <a:pPr lvl="1">
              <a:defRPr/>
            </a:pPr>
            <a:r>
              <a:rPr lang="en-US" altLang="en-US" sz="2000"/>
              <a:t>Step 9: Mapping of </a:t>
            </a:r>
            <a:r>
              <a:rPr lang="en-US" sz="2000"/>
              <a:t>Recursive Relationship </a:t>
            </a:r>
            <a:r>
              <a:rPr lang="en-US" altLang="en-US" sz="2000"/>
              <a:t>Type.</a:t>
            </a:r>
          </a:p>
          <a:p>
            <a:pPr marL="342900" lvl="1" indent="0">
              <a:buFont typeface="Calibri" pitchFamily="34" charset="0"/>
              <a:buNone/>
              <a:defRPr/>
            </a:pPr>
            <a:endParaRPr lang="en-US" altLang="en-US" sz="2000"/>
          </a:p>
          <a:p>
            <a:pPr>
              <a:defRPr/>
            </a:pPr>
            <a:r>
              <a:rPr lang="en-US" sz="2300"/>
              <a:t>Complete mapping process requires completing </a:t>
            </a:r>
            <a:r>
              <a:rPr lang="en-US" sz="2300" b="1" u="sng"/>
              <a:t>all</a:t>
            </a:r>
            <a:r>
              <a:rPr lang="en-US" sz="2300"/>
              <a:t> the previous steps.</a:t>
            </a:r>
          </a:p>
          <a:p>
            <a:pPr>
              <a:defRPr/>
            </a:pPr>
            <a:r>
              <a:rPr lang="en-US" sz="2300" b="1" u="sng"/>
              <a:t>Derived attributes </a:t>
            </a:r>
            <a:r>
              <a:rPr lang="en-US" sz="2300"/>
              <a:t>are excluded from mapping because they are not stored in the Database.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19529888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F9AA1EB-3E73-162C-B579-AC3D689B368A}"/>
              </a:ext>
            </a:extLst>
          </p:cNvPr>
          <p:cNvSpPr/>
          <p:nvPr/>
        </p:nvSpPr>
        <p:spPr>
          <a:xfrm>
            <a:off x="2352947" y="454520"/>
            <a:ext cx="8207006" cy="5001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200" b="1" dirty="0">
              <a:latin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en-US" altLang="en-US" sz="2200" dirty="0">
                <a:latin typeface="Times New Roman" panose="02020603050405020304" pitchFamily="18" charset="0"/>
              </a:rPr>
              <a:t>Create a relation for each </a:t>
            </a:r>
            <a:r>
              <a:rPr lang="en-US" altLang="en-US" sz="2200" b="1" u="sng" dirty="0">
                <a:latin typeface="Times New Roman" panose="02020603050405020304" pitchFamily="18" charset="0"/>
              </a:rPr>
              <a:t>strong entity </a:t>
            </a:r>
            <a:r>
              <a:rPr lang="en-US" altLang="en-US" sz="2200" dirty="0">
                <a:latin typeface="Times New Roman" panose="02020603050405020304" pitchFamily="18" charset="0"/>
              </a:rPr>
              <a:t>type</a:t>
            </a:r>
          </a:p>
          <a:p>
            <a:pPr lvl="1">
              <a:spcBef>
                <a:spcPts val="0"/>
              </a:spcBef>
              <a:buFontTx/>
              <a:buChar char="•"/>
            </a:pPr>
            <a:r>
              <a:rPr lang="en-US" altLang="en-US" sz="2200" dirty="0">
                <a:latin typeface="Times New Roman" panose="02020603050405020304" pitchFamily="18" charset="0"/>
              </a:rPr>
              <a:t> include all simple attributes</a:t>
            </a:r>
          </a:p>
          <a:p>
            <a:pPr lvl="1">
              <a:spcBef>
                <a:spcPts val="0"/>
              </a:spcBef>
              <a:buFontTx/>
              <a:buChar char="•"/>
            </a:pPr>
            <a:r>
              <a:rPr lang="en-US" altLang="en-US" sz="2200" dirty="0">
                <a:latin typeface="Times New Roman" panose="02020603050405020304" pitchFamily="18" charset="0"/>
              </a:rPr>
              <a:t> choose a primary key</a:t>
            </a:r>
          </a:p>
          <a:p>
            <a:pPr>
              <a:spcBef>
                <a:spcPct val="50000"/>
              </a:spcBef>
            </a:pPr>
            <a:r>
              <a:rPr lang="en-US" altLang="en-US" sz="2200" dirty="0">
                <a:latin typeface="Times New Roman" panose="02020603050405020304" pitchFamily="18" charset="0"/>
              </a:rPr>
              <a:t>2. Create a relation for each </a:t>
            </a:r>
            <a:r>
              <a:rPr lang="en-US" altLang="en-US" sz="2200" b="1" u="sng" dirty="0">
                <a:latin typeface="Times New Roman" panose="02020603050405020304" pitchFamily="18" charset="0"/>
              </a:rPr>
              <a:t>weak entity </a:t>
            </a:r>
            <a:r>
              <a:rPr lang="en-US" altLang="en-US" sz="2200" dirty="0">
                <a:latin typeface="Times New Roman" panose="02020603050405020304" pitchFamily="18" charset="0"/>
              </a:rPr>
              <a:t>type</a:t>
            </a:r>
          </a:p>
          <a:p>
            <a:pPr lvl="1">
              <a:buFontTx/>
              <a:buChar char="•"/>
            </a:pPr>
            <a:r>
              <a:rPr lang="en-US" altLang="en-US" sz="2200" dirty="0">
                <a:latin typeface="Times New Roman" panose="02020603050405020304" pitchFamily="18" charset="0"/>
              </a:rPr>
              <a:t> include primary key of owner (a FK - foreign key)</a:t>
            </a:r>
          </a:p>
          <a:p>
            <a:pPr lvl="1">
              <a:buFontTx/>
              <a:buChar char="•"/>
            </a:pPr>
            <a:r>
              <a:rPr lang="en-US" altLang="en-US" sz="2200" dirty="0">
                <a:latin typeface="Times New Roman" panose="02020603050405020304" pitchFamily="18" charset="0"/>
              </a:rPr>
              <a:t> owner’s PK + partial key becomes PK</a:t>
            </a:r>
          </a:p>
          <a:p>
            <a:pPr>
              <a:spcBef>
                <a:spcPct val="50000"/>
              </a:spcBef>
            </a:pPr>
            <a:r>
              <a:rPr lang="en-US" altLang="en-US" sz="2200" dirty="0">
                <a:latin typeface="Times New Roman" panose="02020603050405020304" pitchFamily="18" charset="0"/>
              </a:rPr>
              <a:t>3. For each </a:t>
            </a:r>
            <a:r>
              <a:rPr lang="en-US" altLang="en-US" sz="2200" b="1" u="sng" dirty="0">
                <a:latin typeface="Times New Roman" panose="02020603050405020304" pitchFamily="18" charset="0"/>
              </a:rPr>
              <a:t>binary </a:t>
            </a:r>
            <a:r>
              <a:rPr lang="en-US" altLang="en-US" sz="2200" b="1" i="1" u="sng" dirty="0">
                <a:latin typeface="Times New Roman" panose="02020603050405020304" pitchFamily="18" charset="0"/>
              </a:rPr>
              <a:t>1:1</a:t>
            </a:r>
            <a:r>
              <a:rPr lang="en-US" altLang="en-US" sz="2200" b="1" u="sng" dirty="0">
                <a:latin typeface="Times New Roman" panose="02020603050405020304" pitchFamily="18" charset="0"/>
              </a:rPr>
              <a:t> </a:t>
            </a:r>
            <a:r>
              <a:rPr lang="en-US" altLang="en-US" sz="2200" dirty="0">
                <a:latin typeface="Times New Roman" panose="02020603050405020304" pitchFamily="18" charset="0"/>
              </a:rPr>
              <a:t>relationship choose an entity</a:t>
            </a:r>
          </a:p>
          <a:p>
            <a:pPr marL="8001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2200" dirty="0">
                <a:latin typeface="Times New Roman" panose="02020603050405020304" pitchFamily="18" charset="0"/>
              </a:rPr>
              <a:t>include the other’s PK in it as a FK.</a:t>
            </a:r>
          </a:p>
          <a:p>
            <a:pPr marL="8001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2200" dirty="0">
                <a:latin typeface="Times New Roman" panose="02020603050405020304" pitchFamily="18" charset="0"/>
              </a:rPr>
              <a:t>include any attributes of the relationship</a:t>
            </a:r>
          </a:p>
          <a:p>
            <a:pPr>
              <a:spcBef>
                <a:spcPct val="50000"/>
              </a:spcBef>
            </a:pPr>
            <a:r>
              <a:rPr lang="en-US" altLang="en-US" sz="2200" dirty="0">
                <a:latin typeface="Times New Roman" panose="02020603050405020304" pitchFamily="18" charset="0"/>
              </a:rPr>
              <a:t>4. For each </a:t>
            </a:r>
            <a:r>
              <a:rPr lang="en-US" altLang="en-US" sz="2200" b="1" u="sng" dirty="0">
                <a:latin typeface="Times New Roman" panose="02020603050405020304" pitchFamily="18" charset="0"/>
              </a:rPr>
              <a:t>binary </a:t>
            </a:r>
            <a:r>
              <a:rPr lang="en-US" altLang="en-US" sz="2200" b="1" i="1" u="sng" dirty="0">
                <a:latin typeface="Times New Roman" panose="02020603050405020304" pitchFamily="18" charset="0"/>
              </a:rPr>
              <a:t>1:N</a:t>
            </a:r>
            <a:r>
              <a:rPr lang="en-US" altLang="en-US" sz="2200" b="1" u="sng" dirty="0">
                <a:latin typeface="Times New Roman" panose="02020603050405020304" pitchFamily="18" charset="0"/>
              </a:rPr>
              <a:t> </a:t>
            </a:r>
            <a:r>
              <a:rPr lang="en-US" altLang="en-US" sz="2200" dirty="0">
                <a:latin typeface="Times New Roman" panose="02020603050405020304" pitchFamily="18" charset="0"/>
              </a:rPr>
              <a:t>relationship, choose the </a:t>
            </a:r>
            <a:r>
              <a:rPr lang="en-US" altLang="en-US" sz="2200" i="1" dirty="0">
                <a:latin typeface="Times New Roman" panose="02020603050405020304" pitchFamily="18" charset="0"/>
              </a:rPr>
              <a:t>n</a:t>
            </a:r>
            <a:r>
              <a:rPr lang="en-US" altLang="en-US" sz="2200" dirty="0">
                <a:latin typeface="Times New Roman" panose="02020603050405020304" pitchFamily="18" charset="0"/>
              </a:rPr>
              <a:t>-side entity</a:t>
            </a:r>
          </a:p>
          <a:p>
            <a:pPr marL="8001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2200" dirty="0">
                <a:latin typeface="Times New Roman" panose="02020603050405020304" pitchFamily="18" charset="0"/>
              </a:rPr>
              <a:t>include a FK w.r.t the other entity.</a:t>
            </a:r>
          </a:p>
          <a:p>
            <a:pPr marL="8001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2200" dirty="0">
                <a:latin typeface="Times New Roman" panose="02020603050405020304" pitchFamily="18" charset="0"/>
              </a:rPr>
              <a:t>include any attributes of the relationship</a:t>
            </a:r>
          </a:p>
        </p:txBody>
      </p:sp>
    </p:spTree>
    <p:extLst>
      <p:ext uri="{BB962C8B-B14F-4D97-AF65-F5344CB8AC3E}">
        <p14:creationId xmlns:p14="http://schemas.microsoft.com/office/powerpoint/2010/main" val="5058576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642FD2C3-9BE1-3E52-B676-AC092303D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7016" y="916291"/>
            <a:ext cx="8348257" cy="4293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200" dirty="0">
                <a:latin typeface="Times New Roman" panose="02020603050405020304" pitchFamily="18" charset="0"/>
              </a:rPr>
              <a:t>5. For each </a:t>
            </a:r>
            <a:r>
              <a:rPr lang="en-US" altLang="en-US" sz="2200" b="1" u="sng" dirty="0">
                <a:latin typeface="Times New Roman" panose="02020603050405020304" pitchFamily="18" charset="0"/>
              </a:rPr>
              <a:t>binary </a:t>
            </a:r>
            <a:r>
              <a:rPr lang="en-US" altLang="en-US" sz="2200" b="1" i="1" u="sng" dirty="0">
                <a:latin typeface="Times New Roman" panose="02020603050405020304" pitchFamily="18" charset="0"/>
              </a:rPr>
              <a:t>M:N</a:t>
            </a:r>
            <a:r>
              <a:rPr lang="en-US" altLang="en-US" sz="2200" b="1" u="sng" dirty="0">
                <a:latin typeface="Times New Roman" panose="02020603050405020304" pitchFamily="18" charset="0"/>
              </a:rPr>
              <a:t> </a:t>
            </a:r>
            <a:r>
              <a:rPr lang="en-US" altLang="en-US" sz="2200" dirty="0">
                <a:latin typeface="Times New Roman" panose="02020603050405020304" pitchFamily="18" charset="0"/>
              </a:rPr>
              <a:t>relationship, create a relation for the relationship</a:t>
            </a:r>
          </a:p>
          <a:p>
            <a:pPr lvl="1">
              <a:buFontTx/>
              <a:buChar char="•"/>
            </a:pPr>
            <a:r>
              <a:rPr lang="en-US" altLang="en-US" sz="2200" dirty="0">
                <a:latin typeface="Times New Roman" panose="02020603050405020304" pitchFamily="18" charset="0"/>
              </a:rPr>
              <a:t> include PKs of both participating entities and any attributes</a:t>
            </a:r>
          </a:p>
          <a:p>
            <a:pPr lvl="1"/>
            <a:r>
              <a:rPr lang="en-US" altLang="en-US" sz="2200" dirty="0">
                <a:latin typeface="Times New Roman" panose="02020603050405020304" pitchFamily="18" charset="0"/>
              </a:rPr>
              <a:t>of the relationship</a:t>
            </a:r>
          </a:p>
          <a:p>
            <a:pPr lvl="1">
              <a:buFontTx/>
              <a:buChar char="•"/>
            </a:pPr>
            <a:r>
              <a:rPr lang="en-US" altLang="en-US" sz="2200" dirty="0">
                <a:latin typeface="Times New Roman" panose="02020603050405020304" pitchFamily="18" charset="0"/>
              </a:rPr>
              <a:t> PK is the concatenation of the participating entities’ PKs</a:t>
            </a:r>
          </a:p>
          <a:p>
            <a:pPr>
              <a:spcBef>
                <a:spcPct val="50000"/>
              </a:spcBef>
            </a:pPr>
            <a:r>
              <a:rPr lang="en-US" altLang="en-US" sz="2200" dirty="0">
                <a:latin typeface="Times New Roman" panose="02020603050405020304" pitchFamily="18" charset="0"/>
              </a:rPr>
              <a:t>6. For each </a:t>
            </a:r>
            <a:r>
              <a:rPr lang="en-US" altLang="en-US" sz="2200" b="1" i="1" u="sng" dirty="0">
                <a:latin typeface="Times New Roman" panose="02020603050405020304" pitchFamily="18" charset="0"/>
              </a:rPr>
              <a:t>multi-valued</a:t>
            </a:r>
            <a:r>
              <a:rPr lang="en-US" altLang="en-US" sz="2200" dirty="0">
                <a:latin typeface="Times New Roman" panose="02020603050405020304" pitchFamily="18" charset="0"/>
              </a:rPr>
              <a:t> attribute, create a new relation</a:t>
            </a:r>
          </a:p>
          <a:p>
            <a:pPr lvl="1">
              <a:buFontTx/>
              <a:buChar char="•"/>
            </a:pPr>
            <a:r>
              <a:rPr lang="en-US" altLang="en-US" sz="2200" dirty="0">
                <a:latin typeface="Times New Roman" panose="02020603050405020304" pitchFamily="18" charset="0"/>
              </a:rPr>
              <a:t> include the PK attributes of the entity type</a:t>
            </a:r>
          </a:p>
          <a:p>
            <a:pPr lvl="1">
              <a:buFontTx/>
              <a:buChar char="•"/>
            </a:pPr>
            <a:r>
              <a:rPr lang="en-US" altLang="en-US" sz="2200" dirty="0">
                <a:latin typeface="Times New Roman" panose="02020603050405020304" pitchFamily="18" charset="0"/>
              </a:rPr>
              <a:t> PK is the PK of the entity type and the multi-valued attribute</a:t>
            </a:r>
          </a:p>
          <a:p>
            <a:pPr>
              <a:spcBef>
                <a:spcPct val="50000"/>
              </a:spcBef>
            </a:pPr>
            <a:r>
              <a:rPr lang="en-US" altLang="en-US" sz="2200" dirty="0">
                <a:latin typeface="Times New Roman" panose="02020603050405020304" pitchFamily="18" charset="0"/>
              </a:rPr>
              <a:t>7. For each</a:t>
            </a:r>
            <a:r>
              <a:rPr lang="en-US" altLang="en-US" sz="2200" b="1" u="sng" dirty="0">
                <a:latin typeface="Times New Roman" panose="02020603050405020304" pitchFamily="18" charset="0"/>
              </a:rPr>
              <a:t> </a:t>
            </a:r>
            <a:r>
              <a:rPr lang="en-US" altLang="en-US" sz="2200" b="1" i="1" u="sng" dirty="0">
                <a:latin typeface="Times New Roman" panose="02020603050405020304" pitchFamily="18" charset="0"/>
              </a:rPr>
              <a:t>composite </a:t>
            </a:r>
            <a:r>
              <a:rPr lang="en-US" altLang="en-US" sz="2200" dirty="0">
                <a:latin typeface="Times New Roman" panose="02020603050405020304" pitchFamily="18" charset="0"/>
              </a:rPr>
              <a:t>attribute</a:t>
            </a:r>
          </a:p>
          <a:p>
            <a:pPr marL="80010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en-US" sz="2200" dirty="0">
                <a:latin typeface="Times New Roman" panose="02020603050405020304" pitchFamily="18" charset="0"/>
              </a:rPr>
              <a:t>include only the simple attributes (of the composite attribute) to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same entity type relation that it belongs to</a:t>
            </a:r>
            <a:endParaRPr lang="en-US" altLang="en-US" sz="22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0939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926C7AF4-E61C-FA5F-41A9-0D2548E78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4913" y="1074562"/>
            <a:ext cx="8348257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77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200" dirty="0">
                <a:latin typeface="Times New Roman" panose="02020603050405020304" pitchFamily="18" charset="0"/>
              </a:rPr>
              <a:t>8. For each </a:t>
            </a:r>
            <a:r>
              <a:rPr lang="en-US" altLang="en-US" sz="2200" b="1" i="1" u="sng" dirty="0">
                <a:latin typeface="Times New Roman" panose="02020603050405020304" pitchFamily="18" charset="0"/>
              </a:rPr>
              <a:t>n</a:t>
            </a:r>
            <a:r>
              <a:rPr lang="en-US" altLang="en-US" sz="2200" b="1" u="sng" dirty="0">
                <a:latin typeface="Times New Roman" panose="02020603050405020304" pitchFamily="18" charset="0"/>
              </a:rPr>
              <a:t>-</a:t>
            </a:r>
            <a:r>
              <a:rPr lang="en-US" altLang="en-US" sz="2200" b="1" u="sng" dirty="0" err="1">
                <a:latin typeface="Times New Roman" panose="02020603050405020304" pitchFamily="18" charset="0"/>
              </a:rPr>
              <a:t>ary</a:t>
            </a:r>
            <a:r>
              <a:rPr lang="en-US" altLang="en-US" sz="2200" dirty="0">
                <a:latin typeface="Times New Roman" panose="02020603050405020304" pitchFamily="18" charset="0"/>
              </a:rPr>
              <a:t> relationship, create a relation for the relationship</a:t>
            </a:r>
          </a:p>
          <a:p>
            <a:pPr lvl="1">
              <a:buFontTx/>
              <a:buChar char="•"/>
            </a:pPr>
            <a:r>
              <a:rPr lang="en-US" altLang="en-US" sz="2200" dirty="0">
                <a:latin typeface="Times New Roman" panose="02020603050405020304" pitchFamily="18" charset="0"/>
              </a:rPr>
              <a:t> include PKs of all participating entities and any attributes of</a:t>
            </a:r>
          </a:p>
          <a:p>
            <a:pPr lvl="1"/>
            <a:r>
              <a:rPr lang="en-US" altLang="en-US" sz="2200" dirty="0">
                <a:latin typeface="Times New Roman" panose="02020603050405020304" pitchFamily="18" charset="0"/>
              </a:rPr>
              <a:t>the relationship</a:t>
            </a:r>
          </a:p>
          <a:p>
            <a:pPr lvl="1">
              <a:buFontTx/>
              <a:buChar char="•"/>
            </a:pPr>
            <a:r>
              <a:rPr lang="en-US" altLang="en-US" sz="2200" dirty="0">
                <a:latin typeface="Times New Roman" panose="02020603050405020304" pitchFamily="18" charset="0"/>
              </a:rPr>
              <a:t> PK may be the concatenation of the participating entity PKs</a:t>
            </a:r>
          </a:p>
          <a:p>
            <a:pPr marL="0" lvl="1">
              <a:spcBef>
                <a:spcPts val="1200"/>
              </a:spcBef>
            </a:pPr>
            <a:r>
              <a:rPr lang="en-US" altLang="en-US" sz="2200" dirty="0">
                <a:latin typeface="Times New Roman" panose="02020603050405020304" pitchFamily="18" charset="0"/>
              </a:rPr>
              <a:t>9. For each </a:t>
            </a:r>
            <a:r>
              <a:rPr lang="en-US" altLang="en-US" sz="2200" b="1" i="1" u="sng" dirty="0">
                <a:latin typeface="Times New Roman" panose="02020603050405020304" pitchFamily="18" charset="0"/>
              </a:rPr>
              <a:t>recursive</a:t>
            </a:r>
            <a:r>
              <a:rPr lang="en-US" altLang="en-US" sz="2200" b="1" u="sng" dirty="0">
                <a:latin typeface="Times New Roman" panose="02020603050405020304" pitchFamily="18" charset="0"/>
              </a:rPr>
              <a:t> </a:t>
            </a:r>
            <a:r>
              <a:rPr lang="en-US" altLang="en-US" sz="2200" dirty="0">
                <a:latin typeface="Times New Roman" panose="02020603050405020304" pitchFamily="18" charset="0"/>
              </a:rPr>
              <a:t>relationship, </a:t>
            </a:r>
          </a:p>
          <a:p>
            <a:pPr marL="627063" lvl="1" indent="-169863"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Transform the recursive relationship into a binary relationship</a:t>
            </a:r>
          </a:p>
          <a:p>
            <a:pPr marL="627063" lvl="1" indent="-169863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Apply the rules for transforming binary relationships</a:t>
            </a:r>
          </a:p>
          <a:p>
            <a:pPr marL="627063" lvl="1" indent="-169863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7063" lvl="1" indent="-169863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Derived attributes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excluded from mapping because they are not stored in the Database.</a:t>
            </a:r>
          </a:p>
        </p:txBody>
      </p:sp>
    </p:spTree>
    <p:extLst>
      <p:ext uri="{BB962C8B-B14F-4D97-AF65-F5344CB8AC3E}">
        <p14:creationId xmlns:p14="http://schemas.microsoft.com/office/powerpoint/2010/main" val="16806204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7F2B333-8DB0-DB86-9870-438C62BAA2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THE END</a:t>
            </a:r>
            <a:endParaRPr lang="ar-JO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B357DF2-3FEA-C697-97D8-1704E04BBD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478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944DA-91CB-6817-19BE-CCCA7935A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Cardinality Ratio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C369B-B21A-862E-EB84-D161A924FC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 The 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Cardinality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 of a set is a measure of the “number of elements of the set”.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Cardinalities for binary relationships: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1:1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1:N or N:1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N:M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780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4ADCC2-85C2-ECBE-34EC-44698A11A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08032" y="5458959"/>
            <a:ext cx="78001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B31453C-92BA-4B07-B445-1D6F2DE56563}" type="slidenum">
              <a:rPr lang="ar-SA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27CB5CC0-0D81-82C7-F099-AB824F29A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4050" y="762952"/>
            <a:ext cx="7543800" cy="1800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>
              <a:spcBef>
                <a:spcPts val="600"/>
              </a:spcBef>
              <a:buAutoNum type="arabicPeriod"/>
            </a:pPr>
            <a:r>
              <a:rPr lang="en-US" altLang="en-US" sz="2400" b="1" u="sng" dirty="0">
                <a:latin typeface="Times New Roman" panose="02020603050405020304" pitchFamily="18" charset="0"/>
              </a:rPr>
              <a:t>Mapping Strong Entity Type</a:t>
            </a:r>
          </a:p>
          <a:p>
            <a:pPr>
              <a:spcBef>
                <a:spcPts val="600"/>
              </a:spcBef>
            </a:pPr>
            <a:r>
              <a:rPr lang="en-US" altLang="en-US" sz="2400" dirty="0">
                <a:latin typeface="Times New Roman" panose="02020603050405020304" pitchFamily="18" charset="0"/>
              </a:rPr>
              <a:t>Create a relation for each strong entity type</a:t>
            </a:r>
          </a:p>
          <a:p>
            <a:pPr lvl="1">
              <a:spcBef>
                <a:spcPts val="600"/>
              </a:spcBef>
              <a:buFontTx/>
              <a:buChar char="•"/>
            </a:pPr>
            <a:r>
              <a:rPr lang="en-US" altLang="en-US" sz="2400" dirty="0">
                <a:latin typeface="Times New Roman" panose="02020603050405020304" pitchFamily="18" charset="0"/>
              </a:rPr>
              <a:t> include all simple attributes</a:t>
            </a:r>
          </a:p>
          <a:p>
            <a:pPr lvl="1">
              <a:spcBef>
                <a:spcPts val="600"/>
              </a:spcBef>
              <a:buFontTx/>
              <a:buChar char="•"/>
            </a:pPr>
            <a:r>
              <a:rPr lang="en-US" altLang="en-US" sz="2400" dirty="0">
                <a:latin typeface="Times New Roman" panose="02020603050405020304" pitchFamily="18" charset="0"/>
              </a:rPr>
              <a:t> choose a primary key</a:t>
            </a:r>
          </a:p>
        </p:txBody>
      </p:sp>
      <p:sp>
        <p:nvSpPr>
          <p:cNvPr id="6" name="Oval 4">
            <a:extLst>
              <a:ext uri="{FF2B5EF4-FFF2-40B4-BE49-F238E27FC236}">
                <a16:creationId xmlns:a16="http://schemas.microsoft.com/office/drawing/2014/main" id="{24398176-2554-2918-8049-BF0557011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9524" y="4746624"/>
            <a:ext cx="1371600" cy="7620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6279BA8-A4FF-4344-E924-273281187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5924" y="3908424"/>
            <a:ext cx="1905000" cy="5334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dirty="0">
                <a:latin typeface="Times New Roman" panose="02020603050405020304" pitchFamily="18" charset="0"/>
              </a:rPr>
              <a:t>Course</a:t>
            </a: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21C0DE31-3456-1AFF-9B55-84B5B80F2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5224" y="3832224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8DE9B2B4-8821-2DAA-47F7-BFB0C2BED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1724" y="3832224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10" name="Line 8">
            <a:extLst>
              <a:ext uri="{FF2B5EF4-FFF2-40B4-BE49-F238E27FC236}">
                <a16:creationId xmlns:a16="http://schemas.microsoft.com/office/drawing/2014/main" id="{056C6D9E-6D30-159F-C1E1-A421F3F724D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0924" y="4213224"/>
            <a:ext cx="32004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" name="Line 9">
            <a:extLst>
              <a:ext uri="{FF2B5EF4-FFF2-40B4-BE49-F238E27FC236}">
                <a16:creationId xmlns:a16="http://schemas.microsoft.com/office/drawing/2014/main" id="{48CE4ACD-01FD-CAA4-64FF-265141F0D253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4524" y="4289424"/>
            <a:ext cx="10668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" name="AutoShape 10">
            <a:extLst>
              <a:ext uri="{FF2B5EF4-FFF2-40B4-BE49-F238E27FC236}">
                <a16:creationId xmlns:a16="http://schemas.microsoft.com/office/drawing/2014/main" id="{04DECEEC-6FB4-7AF8-9966-68A9969248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4324" y="3679824"/>
            <a:ext cx="1828800" cy="1066800"/>
          </a:xfrm>
          <a:prstGeom prst="diamond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AutoShape 11">
            <a:extLst>
              <a:ext uri="{FF2B5EF4-FFF2-40B4-BE49-F238E27FC236}">
                <a16:creationId xmlns:a16="http://schemas.microsoft.com/office/drawing/2014/main" id="{52888008-D0B5-148E-976E-3ABEBA7E40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6724" y="3756024"/>
            <a:ext cx="1524000" cy="914400"/>
          </a:xfrm>
          <a:prstGeom prst="diamond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000">
                <a:latin typeface="Times New Roman" panose="02020603050405020304" pitchFamily="18" charset="0"/>
              </a:rPr>
              <a:t>offered in</a:t>
            </a:r>
          </a:p>
        </p:txBody>
      </p:sp>
      <p:sp>
        <p:nvSpPr>
          <p:cNvPr id="14" name="Oval 12">
            <a:extLst>
              <a:ext uri="{FF2B5EF4-FFF2-40B4-BE49-F238E27FC236}">
                <a16:creationId xmlns:a16="http://schemas.microsoft.com/office/drawing/2014/main" id="{C478F54B-5595-44E5-CC9F-BA11A3BBDD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7524" y="2994024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>
                <a:latin typeface="Times New Roman" panose="02020603050405020304" pitchFamily="18" charset="0"/>
              </a:rPr>
              <a:t>Section no</a:t>
            </a:r>
          </a:p>
        </p:txBody>
      </p:sp>
      <p:sp>
        <p:nvSpPr>
          <p:cNvPr id="15" name="Oval 13">
            <a:extLst>
              <a:ext uri="{FF2B5EF4-FFF2-40B4-BE49-F238E27FC236}">
                <a16:creationId xmlns:a16="http://schemas.microsoft.com/office/drawing/2014/main" id="{BD568DF1-EE5C-B941-C084-474CCAD1B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6724" y="2765424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>
                <a:latin typeface="Times New Roman" panose="02020603050405020304" pitchFamily="18" charset="0"/>
              </a:rPr>
              <a:t>Term</a:t>
            </a:r>
          </a:p>
        </p:txBody>
      </p:sp>
      <p:sp>
        <p:nvSpPr>
          <p:cNvPr id="16" name="Oval 14">
            <a:extLst>
              <a:ext uri="{FF2B5EF4-FFF2-40B4-BE49-F238E27FC236}">
                <a16:creationId xmlns:a16="http://schemas.microsoft.com/office/drawing/2014/main" id="{6B1F0305-EFBC-55B4-3A48-A785740621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5724" y="4822824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>
                <a:latin typeface="Times New Roman" panose="02020603050405020304" pitchFamily="18" charset="0"/>
              </a:rPr>
              <a:t>Meeting</a:t>
            </a:r>
          </a:p>
        </p:txBody>
      </p:sp>
      <p:sp>
        <p:nvSpPr>
          <p:cNvPr id="17" name="Line 15">
            <a:extLst>
              <a:ext uri="{FF2B5EF4-FFF2-40B4-BE49-F238E27FC236}">
                <a16:creationId xmlns:a16="http://schemas.microsoft.com/office/drawing/2014/main" id="{F43E0083-D245-9CBF-F656-AF2FD6228F2C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0924" y="3603624"/>
            <a:ext cx="0" cy="304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" name="Line 16">
            <a:extLst>
              <a:ext uri="{FF2B5EF4-FFF2-40B4-BE49-F238E27FC236}">
                <a16:creationId xmlns:a16="http://schemas.microsoft.com/office/drawing/2014/main" id="{68CAB72E-75E0-2E4E-DCFB-8AA2A6F323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215324" y="3375024"/>
            <a:ext cx="381000" cy="5334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" name="Line 17">
            <a:extLst>
              <a:ext uri="{FF2B5EF4-FFF2-40B4-BE49-F238E27FC236}">
                <a16:creationId xmlns:a16="http://schemas.microsoft.com/office/drawing/2014/main" id="{E1260F22-AA4D-A608-218A-35F5FF3631B5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5724" y="4441824"/>
            <a:ext cx="304800" cy="381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" name="Oval 18">
            <a:extLst>
              <a:ext uri="{FF2B5EF4-FFF2-40B4-BE49-F238E27FC236}">
                <a16:creationId xmlns:a16="http://schemas.microsoft.com/office/drawing/2014/main" id="{36B8499E-1760-EB46-CB10-C3B09BDDA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0124" y="2994024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u="sng" dirty="0">
                <a:latin typeface="Times New Roman" panose="02020603050405020304" pitchFamily="18" charset="0"/>
              </a:rPr>
              <a:t>Course no</a:t>
            </a:r>
          </a:p>
        </p:txBody>
      </p:sp>
      <p:sp>
        <p:nvSpPr>
          <p:cNvPr id="21" name="Oval 19">
            <a:extLst>
              <a:ext uri="{FF2B5EF4-FFF2-40B4-BE49-F238E27FC236}">
                <a16:creationId xmlns:a16="http://schemas.microsoft.com/office/drawing/2014/main" id="{F1DF2BDE-7363-1FAD-B335-462942B63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1724" y="2765424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 err="1">
                <a:latin typeface="Times New Roman" panose="02020603050405020304" pitchFamily="18" charset="0"/>
              </a:rPr>
              <a:t>C_name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22" name="Oval 20">
            <a:extLst>
              <a:ext uri="{FF2B5EF4-FFF2-40B4-BE49-F238E27FC236}">
                <a16:creationId xmlns:a16="http://schemas.microsoft.com/office/drawing/2014/main" id="{A47F420A-8517-7E41-1453-9BC187D3A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0124" y="4822824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>
                <a:latin typeface="Times New Roman" panose="02020603050405020304" pitchFamily="18" charset="0"/>
              </a:rPr>
              <a:t>Credit hours</a:t>
            </a:r>
          </a:p>
        </p:txBody>
      </p:sp>
      <p:sp>
        <p:nvSpPr>
          <p:cNvPr id="23" name="Oval 21">
            <a:extLst>
              <a:ext uri="{FF2B5EF4-FFF2-40B4-BE49-F238E27FC236}">
                <a16:creationId xmlns:a16="http://schemas.microsoft.com/office/drawing/2014/main" id="{D34F8E16-DC4E-DA36-59BC-CBADE5DB0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1724" y="4594224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>
                <a:latin typeface="Times New Roman" panose="02020603050405020304" pitchFamily="18" charset="0"/>
              </a:rPr>
              <a:t>Description</a:t>
            </a:r>
          </a:p>
        </p:txBody>
      </p:sp>
      <p:sp>
        <p:nvSpPr>
          <p:cNvPr id="24" name="Line 22">
            <a:extLst>
              <a:ext uri="{FF2B5EF4-FFF2-40B4-BE49-F238E27FC236}">
                <a16:creationId xmlns:a16="http://schemas.microsoft.com/office/drawing/2014/main" id="{F538F84E-588B-F302-2B05-DB4569747EC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2124" y="3603624"/>
            <a:ext cx="152400" cy="304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" name="Line 23">
            <a:extLst>
              <a:ext uri="{FF2B5EF4-FFF2-40B4-BE49-F238E27FC236}">
                <a16:creationId xmlns:a16="http://schemas.microsoft.com/office/drawing/2014/main" id="{DA246870-10B5-01A7-5713-557517D053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85924" y="4441824"/>
            <a:ext cx="304800" cy="381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" name="Line 24">
            <a:extLst>
              <a:ext uri="{FF2B5EF4-FFF2-40B4-BE49-F238E27FC236}">
                <a16:creationId xmlns:a16="http://schemas.microsoft.com/office/drawing/2014/main" id="{0166A979-579E-294B-2FC7-BA3698C87D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28924" y="3375024"/>
            <a:ext cx="76200" cy="5334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" name="Line 25">
            <a:extLst>
              <a:ext uri="{FF2B5EF4-FFF2-40B4-BE49-F238E27FC236}">
                <a16:creationId xmlns:a16="http://schemas.microsoft.com/office/drawing/2014/main" id="{FA5305E0-D8E5-A141-F2B6-105276D9A107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8924" y="4441824"/>
            <a:ext cx="0" cy="1524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" name="Rectangle 26">
            <a:extLst>
              <a:ext uri="{FF2B5EF4-FFF2-40B4-BE49-F238E27FC236}">
                <a16:creationId xmlns:a16="http://schemas.microsoft.com/office/drawing/2014/main" id="{180BB05D-35B2-85E8-BCB1-171FF1D42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5124" y="3832224"/>
            <a:ext cx="2057400" cy="6858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9" name="Rectangle 27">
            <a:extLst>
              <a:ext uri="{FF2B5EF4-FFF2-40B4-BE49-F238E27FC236}">
                <a16:creationId xmlns:a16="http://schemas.microsoft.com/office/drawing/2014/main" id="{6E6BF4F2-E23D-D686-7BE0-26727EDC0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1324" y="3908424"/>
            <a:ext cx="1905000" cy="5334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dirty="0">
                <a:latin typeface="Times New Roman" panose="02020603050405020304" pitchFamily="18" charset="0"/>
              </a:rPr>
              <a:t>Section</a:t>
            </a:r>
          </a:p>
        </p:txBody>
      </p:sp>
    </p:spTree>
    <p:extLst>
      <p:ext uri="{BB962C8B-B14F-4D97-AF65-F5344CB8AC3E}">
        <p14:creationId xmlns:p14="http://schemas.microsoft.com/office/powerpoint/2010/main" val="487038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BBF17491-3BD4-4EB0-FA39-6E61BA82A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4589" y="772702"/>
            <a:ext cx="883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</a:rPr>
              <a:t>We create a relation for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Course</a:t>
            </a:r>
            <a:r>
              <a:rPr lang="en-US" altLang="en-US" sz="2400" i="1" dirty="0">
                <a:latin typeface="Times New Roman" panose="02020603050405020304" pitchFamily="18" charset="0"/>
              </a:rPr>
              <a:t> - </a:t>
            </a:r>
            <a:r>
              <a:rPr lang="en-US" altLang="en-US" sz="2400" dirty="0">
                <a:latin typeface="Times New Roman" panose="02020603050405020304" pitchFamily="18" charset="0"/>
              </a:rPr>
              <a:t>four attributes,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course_no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>
                <a:latin typeface="Times New Roman" panose="02020603050405020304" pitchFamily="18" charset="0"/>
              </a:rPr>
              <a:t>is the PK.</a:t>
            </a:r>
            <a:endParaRPr lang="en-US" altLang="en-US" sz="2400" i="1" dirty="0">
              <a:latin typeface="Times New Roman" panose="02020603050405020304" pitchFamily="18" charset="0"/>
            </a:endParaRPr>
          </a:p>
        </p:txBody>
      </p:sp>
      <p:sp>
        <p:nvSpPr>
          <p:cNvPr id="6" name="Oval 3">
            <a:extLst>
              <a:ext uri="{FF2B5EF4-FFF2-40B4-BE49-F238E27FC236}">
                <a16:creationId xmlns:a16="http://schemas.microsoft.com/office/drawing/2014/main" id="{0C66E9C7-8B7E-A431-7A26-D49B78463C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8127" y="3680714"/>
            <a:ext cx="1371600" cy="7620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76E6FE2-007E-10EB-9C72-C1D481902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4527" y="2842514"/>
            <a:ext cx="1905000" cy="5334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dirty="0">
                <a:latin typeface="Times New Roman" panose="02020603050405020304" pitchFamily="18" charset="0"/>
              </a:rPr>
              <a:t>Course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87F86BFB-46B0-C653-5C76-20598B317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8127" y="2766314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FFACE20B-692D-477D-79B3-D7262D21D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0327" y="2766314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10" name="Line 7">
            <a:extLst>
              <a:ext uri="{FF2B5EF4-FFF2-40B4-BE49-F238E27FC236}">
                <a16:creationId xmlns:a16="http://schemas.microsoft.com/office/drawing/2014/main" id="{78ECA42E-3F1A-32E5-2501-C09802F573A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9527" y="3147314"/>
            <a:ext cx="32004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" name="Line 8">
            <a:extLst>
              <a:ext uri="{FF2B5EF4-FFF2-40B4-BE49-F238E27FC236}">
                <a16:creationId xmlns:a16="http://schemas.microsoft.com/office/drawing/2014/main" id="{D7A50284-21C5-61A2-050F-2B9554968727}"/>
              </a:ext>
            </a:extLst>
          </p:cNvPr>
          <p:cNvSpPr>
            <a:spLocks noChangeShapeType="1"/>
          </p:cNvSpPr>
          <p:nvPr/>
        </p:nvSpPr>
        <p:spPr bwMode="auto">
          <a:xfrm>
            <a:off x="6543127" y="3223514"/>
            <a:ext cx="10668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" name="AutoShape 9">
            <a:extLst>
              <a:ext uri="{FF2B5EF4-FFF2-40B4-BE49-F238E27FC236}">
                <a16:creationId xmlns:a16="http://schemas.microsoft.com/office/drawing/2014/main" id="{C374F2CC-722D-99B8-6473-9C6CF7381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2927" y="2613914"/>
            <a:ext cx="1828800" cy="1066800"/>
          </a:xfrm>
          <a:prstGeom prst="diamond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AutoShape 10">
            <a:extLst>
              <a:ext uri="{FF2B5EF4-FFF2-40B4-BE49-F238E27FC236}">
                <a16:creationId xmlns:a16="http://schemas.microsoft.com/office/drawing/2014/main" id="{84139B07-C43C-3993-F015-BA9C62087B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5327" y="2690114"/>
            <a:ext cx="1524000" cy="914400"/>
          </a:xfrm>
          <a:prstGeom prst="diamond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000">
                <a:latin typeface="Times New Roman" panose="02020603050405020304" pitchFamily="18" charset="0"/>
              </a:rPr>
              <a:t>offered in</a:t>
            </a:r>
          </a:p>
        </p:txBody>
      </p:sp>
      <p:sp>
        <p:nvSpPr>
          <p:cNvPr id="14" name="Oval 11">
            <a:extLst>
              <a:ext uri="{FF2B5EF4-FFF2-40B4-BE49-F238E27FC236}">
                <a16:creationId xmlns:a16="http://schemas.microsoft.com/office/drawing/2014/main" id="{9B73E87B-BE9B-42A7-1406-5188D333A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6127" y="1928114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>
                <a:latin typeface="Times New Roman" panose="02020603050405020304" pitchFamily="18" charset="0"/>
              </a:rPr>
              <a:t>Section no</a:t>
            </a:r>
          </a:p>
        </p:txBody>
      </p:sp>
      <p:sp>
        <p:nvSpPr>
          <p:cNvPr id="15" name="Oval 12">
            <a:extLst>
              <a:ext uri="{FF2B5EF4-FFF2-40B4-BE49-F238E27FC236}">
                <a16:creationId xmlns:a16="http://schemas.microsoft.com/office/drawing/2014/main" id="{17728F51-2CCA-EDAB-17CB-4DDD848441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57727" y="1699514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>
                <a:latin typeface="Times New Roman" panose="02020603050405020304" pitchFamily="18" charset="0"/>
              </a:rPr>
              <a:t>Term</a:t>
            </a:r>
          </a:p>
        </p:txBody>
      </p:sp>
      <p:sp>
        <p:nvSpPr>
          <p:cNvPr id="16" name="Oval 13">
            <a:extLst>
              <a:ext uri="{FF2B5EF4-FFF2-40B4-BE49-F238E27FC236}">
                <a16:creationId xmlns:a16="http://schemas.microsoft.com/office/drawing/2014/main" id="{D2787F0C-4E48-0864-09AC-18DBB26A6C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4327" y="3756914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>
                <a:latin typeface="Times New Roman" panose="02020603050405020304" pitchFamily="18" charset="0"/>
              </a:rPr>
              <a:t>Meeting</a:t>
            </a:r>
          </a:p>
        </p:txBody>
      </p:sp>
      <p:sp>
        <p:nvSpPr>
          <p:cNvPr id="17" name="Line 14">
            <a:extLst>
              <a:ext uri="{FF2B5EF4-FFF2-40B4-BE49-F238E27FC236}">
                <a16:creationId xmlns:a16="http://schemas.microsoft.com/office/drawing/2014/main" id="{1C60F733-D694-3EB8-F2CB-E2000C1C85DB}"/>
              </a:ext>
            </a:extLst>
          </p:cNvPr>
          <p:cNvSpPr>
            <a:spLocks noChangeShapeType="1"/>
          </p:cNvSpPr>
          <p:nvPr/>
        </p:nvSpPr>
        <p:spPr bwMode="auto">
          <a:xfrm>
            <a:off x="8219527" y="2537714"/>
            <a:ext cx="0" cy="304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" name="Line 15">
            <a:extLst>
              <a:ext uri="{FF2B5EF4-FFF2-40B4-BE49-F238E27FC236}">
                <a16:creationId xmlns:a16="http://schemas.microsoft.com/office/drawing/2014/main" id="{94711FDD-EDF8-C0A3-B412-F4499CC630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33927" y="2309114"/>
            <a:ext cx="381000" cy="5334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" name="Line 16">
            <a:extLst>
              <a:ext uri="{FF2B5EF4-FFF2-40B4-BE49-F238E27FC236}">
                <a16:creationId xmlns:a16="http://schemas.microsoft.com/office/drawing/2014/main" id="{3E9920AF-698A-6141-AA0D-1621FCDD0CFB}"/>
              </a:ext>
            </a:extLst>
          </p:cNvPr>
          <p:cNvSpPr>
            <a:spLocks noChangeShapeType="1"/>
          </p:cNvSpPr>
          <p:nvPr/>
        </p:nvSpPr>
        <p:spPr bwMode="auto">
          <a:xfrm>
            <a:off x="8524327" y="3375914"/>
            <a:ext cx="304800" cy="381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" name="Oval 17">
            <a:extLst>
              <a:ext uri="{FF2B5EF4-FFF2-40B4-BE49-F238E27FC236}">
                <a16:creationId xmlns:a16="http://schemas.microsoft.com/office/drawing/2014/main" id="{F4A03109-BCF6-16E9-98E3-2F5F892A9F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8727" y="1928114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u="sng" dirty="0">
                <a:latin typeface="Times New Roman" panose="02020603050405020304" pitchFamily="18" charset="0"/>
              </a:rPr>
              <a:t>Course no</a:t>
            </a:r>
          </a:p>
        </p:txBody>
      </p:sp>
      <p:sp>
        <p:nvSpPr>
          <p:cNvPr id="21" name="Oval 18">
            <a:extLst>
              <a:ext uri="{FF2B5EF4-FFF2-40B4-BE49-F238E27FC236}">
                <a16:creationId xmlns:a16="http://schemas.microsoft.com/office/drawing/2014/main" id="{F7BB3DD4-DC2A-EB82-AA29-C8C8F5832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327" y="1699514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 err="1">
                <a:latin typeface="Times New Roman" panose="02020603050405020304" pitchFamily="18" charset="0"/>
              </a:rPr>
              <a:t>C_name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22" name="Oval 19">
            <a:extLst>
              <a:ext uri="{FF2B5EF4-FFF2-40B4-BE49-F238E27FC236}">
                <a16:creationId xmlns:a16="http://schemas.microsoft.com/office/drawing/2014/main" id="{E71C406B-C97B-28BB-975C-6CC15EB09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8727" y="3756914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>
                <a:latin typeface="Times New Roman" panose="02020603050405020304" pitchFamily="18" charset="0"/>
              </a:rPr>
              <a:t>Credit hours</a:t>
            </a:r>
          </a:p>
        </p:txBody>
      </p:sp>
      <p:sp>
        <p:nvSpPr>
          <p:cNvPr id="23" name="Oval 20">
            <a:extLst>
              <a:ext uri="{FF2B5EF4-FFF2-40B4-BE49-F238E27FC236}">
                <a16:creationId xmlns:a16="http://schemas.microsoft.com/office/drawing/2014/main" id="{9BFC0B25-B04F-C733-1083-6B5A22460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0327" y="3528314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>
                <a:latin typeface="Times New Roman" panose="02020603050405020304" pitchFamily="18" charset="0"/>
              </a:rPr>
              <a:t>Description</a:t>
            </a:r>
          </a:p>
        </p:txBody>
      </p:sp>
      <p:sp>
        <p:nvSpPr>
          <p:cNvPr id="24" name="Line 21">
            <a:extLst>
              <a:ext uri="{FF2B5EF4-FFF2-40B4-BE49-F238E27FC236}">
                <a16:creationId xmlns:a16="http://schemas.microsoft.com/office/drawing/2014/main" id="{5DCCEB57-7458-114F-AFA1-94ADC053160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80727" y="2537714"/>
            <a:ext cx="152400" cy="304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" name="Line 22">
            <a:extLst>
              <a:ext uri="{FF2B5EF4-FFF2-40B4-BE49-F238E27FC236}">
                <a16:creationId xmlns:a16="http://schemas.microsoft.com/office/drawing/2014/main" id="{274A0F82-721B-A903-FE48-03E1818C6F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04527" y="3375914"/>
            <a:ext cx="304800" cy="381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" name="Line 23">
            <a:extLst>
              <a:ext uri="{FF2B5EF4-FFF2-40B4-BE49-F238E27FC236}">
                <a16:creationId xmlns:a16="http://schemas.microsoft.com/office/drawing/2014/main" id="{C95A9DF0-1F8F-F436-3C38-3DA47EA1451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47527" y="2309114"/>
            <a:ext cx="76200" cy="5334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" name="Line 24">
            <a:extLst>
              <a:ext uri="{FF2B5EF4-FFF2-40B4-BE49-F238E27FC236}">
                <a16:creationId xmlns:a16="http://schemas.microsoft.com/office/drawing/2014/main" id="{852D2B62-25CA-828E-3598-999CC4D5D9D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7527" y="3375914"/>
            <a:ext cx="0" cy="1524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" name="Rectangle 25">
            <a:extLst>
              <a:ext uri="{FF2B5EF4-FFF2-40B4-BE49-F238E27FC236}">
                <a16:creationId xmlns:a16="http://schemas.microsoft.com/office/drawing/2014/main" id="{94BC6C12-AFD0-D126-F800-90851B61D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3727" y="2766314"/>
            <a:ext cx="2057400" cy="6858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9" name="Rectangle 26">
            <a:extLst>
              <a:ext uri="{FF2B5EF4-FFF2-40B4-BE49-F238E27FC236}">
                <a16:creationId xmlns:a16="http://schemas.microsoft.com/office/drawing/2014/main" id="{2CFEAE02-2CB7-61BA-ADE6-CD564D9BE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9927" y="2842514"/>
            <a:ext cx="1905000" cy="5334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dirty="0">
                <a:latin typeface="Times New Roman" panose="02020603050405020304" pitchFamily="18" charset="0"/>
              </a:rPr>
              <a:t>Section</a:t>
            </a:r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9F9A775A-6A45-9A60-582A-5362B0284F02}"/>
              </a:ext>
            </a:extLst>
          </p:cNvPr>
          <p:cNvSpPr>
            <a:spLocks/>
          </p:cNvSpPr>
          <p:nvPr/>
        </p:nvSpPr>
        <p:spPr bwMode="auto">
          <a:xfrm>
            <a:off x="1501227" y="1420114"/>
            <a:ext cx="3632200" cy="3228150"/>
          </a:xfrm>
          <a:custGeom>
            <a:avLst/>
            <a:gdLst>
              <a:gd name="T0" fmla="*/ 2147483647 w 2288"/>
              <a:gd name="T1" fmla="*/ 2147483647 h 2176"/>
              <a:gd name="T2" fmla="*/ 2147483647 w 2288"/>
              <a:gd name="T3" fmla="*/ 2147483647 h 2176"/>
              <a:gd name="T4" fmla="*/ 2147483647 w 2288"/>
              <a:gd name="T5" fmla="*/ 2147483647 h 2176"/>
              <a:gd name="T6" fmla="*/ 2147483647 w 2288"/>
              <a:gd name="T7" fmla="*/ 2147483647 h 2176"/>
              <a:gd name="T8" fmla="*/ 2147483647 w 2288"/>
              <a:gd name="T9" fmla="*/ 2147483647 h 2176"/>
              <a:gd name="T10" fmla="*/ 2147483647 w 2288"/>
              <a:gd name="T11" fmla="*/ 2147483647 h 2176"/>
              <a:gd name="T12" fmla="*/ 2147483647 w 2288"/>
              <a:gd name="T13" fmla="*/ 2147483647 h 2176"/>
              <a:gd name="T14" fmla="*/ 2147483647 w 2288"/>
              <a:gd name="T15" fmla="*/ 2147483647 h 2176"/>
              <a:gd name="T16" fmla="*/ 2147483647 w 2288"/>
              <a:gd name="T17" fmla="*/ 2147483647 h 2176"/>
              <a:gd name="T18" fmla="*/ 2147483647 w 2288"/>
              <a:gd name="T19" fmla="*/ 2147483647 h 2176"/>
              <a:gd name="T20" fmla="*/ 2147483647 w 2288"/>
              <a:gd name="T21" fmla="*/ 2147483647 h 2176"/>
              <a:gd name="T22" fmla="*/ 2147483647 w 2288"/>
              <a:gd name="T23" fmla="*/ 2147483647 h 2176"/>
              <a:gd name="T24" fmla="*/ 2147483647 w 2288"/>
              <a:gd name="T25" fmla="*/ 2147483647 h 2176"/>
              <a:gd name="T26" fmla="*/ 2147483647 w 2288"/>
              <a:gd name="T27" fmla="*/ 2147483647 h 2176"/>
              <a:gd name="T28" fmla="*/ 2147483647 w 2288"/>
              <a:gd name="T29" fmla="*/ 2147483647 h 2176"/>
              <a:gd name="T30" fmla="*/ 2147483647 w 2288"/>
              <a:gd name="T31" fmla="*/ 2147483647 h 2176"/>
              <a:gd name="T32" fmla="*/ 2147483647 w 2288"/>
              <a:gd name="T33" fmla="*/ 2147483647 h 2176"/>
              <a:gd name="T34" fmla="*/ 2147483647 w 2288"/>
              <a:gd name="T35" fmla="*/ 2147483647 h 217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288"/>
              <a:gd name="T55" fmla="*/ 0 h 2176"/>
              <a:gd name="T56" fmla="*/ 2288 w 2288"/>
              <a:gd name="T57" fmla="*/ 2176 h 217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288" h="2176">
                <a:moveTo>
                  <a:pt x="2120" y="320"/>
                </a:moveTo>
                <a:cubicBezTo>
                  <a:pt x="2040" y="240"/>
                  <a:pt x="1776" y="64"/>
                  <a:pt x="1592" y="32"/>
                </a:cubicBezTo>
                <a:cubicBezTo>
                  <a:pt x="1408" y="0"/>
                  <a:pt x="1184" y="120"/>
                  <a:pt x="1016" y="128"/>
                </a:cubicBezTo>
                <a:cubicBezTo>
                  <a:pt x="848" y="136"/>
                  <a:pt x="712" y="72"/>
                  <a:pt x="584" y="80"/>
                </a:cubicBezTo>
                <a:cubicBezTo>
                  <a:pt x="456" y="88"/>
                  <a:pt x="336" y="104"/>
                  <a:pt x="248" y="176"/>
                </a:cubicBezTo>
                <a:cubicBezTo>
                  <a:pt x="160" y="248"/>
                  <a:pt x="80" y="384"/>
                  <a:pt x="56" y="512"/>
                </a:cubicBezTo>
                <a:cubicBezTo>
                  <a:pt x="32" y="640"/>
                  <a:pt x="96" y="808"/>
                  <a:pt x="104" y="944"/>
                </a:cubicBezTo>
                <a:cubicBezTo>
                  <a:pt x="112" y="1080"/>
                  <a:pt x="120" y="1192"/>
                  <a:pt x="104" y="1328"/>
                </a:cubicBezTo>
                <a:cubicBezTo>
                  <a:pt x="88" y="1464"/>
                  <a:pt x="0" y="1632"/>
                  <a:pt x="8" y="1760"/>
                </a:cubicBezTo>
                <a:cubicBezTo>
                  <a:pt x="16" y="1888"/>
                  <a:pt x="8" y="2032"/>
                  <a:pt x="152" y="2096"/>
                </a:cubicBezTo>
                <a:cubicBezTo>
                  <a:pt x="296" y="2160"/>
                  <a:pt x="616" y="2136"/>
                  <a:pt x="872" y="2144"/>
                </a:cubicBezTo>
                <a:cubicBezTo>
                  <a:pt x="1128" y="2152"/>
                  <a:pt x="1464" y="2176"/>
                  <a:pt x="1688" y="2144"/>
                </a:cubicBezTo>
                <a:cubicBezTo>
                  <a:pt x="1912" y="2112"/>
                  <a:pt x="2144" y="2056"/>
                  <a:pt x="2216" y="1952"/>
                </a:cubicBezTo>
                <a:cubicBezTo>
                  <a:pt x="2288" y="1848"/>
                  <a:pt x="2152" y="1656"/>
                  <a:pt x="2120" y="1520"/>
                </a:cubicBezTo>
                <a:cubicBezTo>
                  <a:pt x="2088" y="1384"/>
                  <a:pt x="2048" y="1240"/>
                  <a:pt x="2024" y="1136"/>
                </a:cubicBezTo>
                <a:cubicBezTo>
                  <a:pt x="2000" y="1032"/>
                  <a:pt x="1968" y="1000"/>
                  <a:pt x="1976" y="896"/>
                </a:cubicBezTo>
                <a:cubicBezTo>
                  <a:pt x="1984" y="792"/>
                  <a:pt x="2048" y="608"/>
                  <a:pt x="2072" y="512"/>
                </a:cubicBezTo>
                <a:cubicBezTo>
                  <a:pt x="2096" y="416"/>
                  <a:pt x="2200" y="400"/>
                  <a:pt x="2120" y="320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" name="Line 28">
            <a:extLst>
              <a:ext uri="{FF2B5EF4-FFF2-40B4-BE49-F238E27FC236}">
                <a16:creationId xmlns:a16="http://schemas.microsoft.com/office/drawing/2014/main" id="{49D6CA72-9DB4-C17F-B930-B212112380B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30189" y="1189165"/>
            <a:ext cx="465138" cy="5918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" name="Text Box 29">
            <a:extLst>
              <a:ext uri="{FF2B5EF4-FFF2-40B4-BE49-F238E27FC236}">
                <a16:creationId xmlns:a16="http://schemas.microsoft.com/office/drawing/2014/main" id="{E915BB6C-F6FC-98CF-8E65-1748AABF3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730" y="4646491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Course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33" name="Text Box 30">
            <a:extLst>
              <a:ext uri="{FF2B5EF4-FFF2-40B4-BE49-F238E27FC236}">
                <a16:creationId xmlns:a16="http://schemas.microsoft.com/office/drawing/2014/main" id="{767B5939-DB19-EB12-07A2-EB6CA9E4AE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2789" y="5027491"/>
            <a:ext cx="1600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u="sng">
                <a:latin typeface="Times New Roman" panose="02020603050405020304" pitchFamily="18" charset="0"/>
              </a:rPr>
              <a:t>Course_no</a:t>
            </a:r>
          </a:p>
        </p:txBody>
      </p:sp>
      <p:sp>
        <p:nvSpPr>
          <p:cNvPr id="34" name="Text Box 31">
            <a:extLst>
              <a:ext uri="{FF2B5EF4-FFF2-40B4-BE49-F238E27FC236}">
                <a16:creationId xmlns:a16="http://schemas.microsoft.com/office/drawing/2014/main" id="{FD5C2103-A132-974D-7EE8-E7EE88010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2988" y="5027491"/>
            <a:ext cx="1350336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 err="1">
                <a:latin typeface="Times New Roman" panose="02020603050405020304" pitchFamily="18" charset="0"/>
              </a:rPr>
              <a:t>C_name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35" name="Text Box 32">
            <a:extLst>
              <a:ext uri="{FF2B5EF4-FFF2-40B4-BE49-F238E27FC236}">
                <a16:creationId xmlns:a16="http://schemas.microsoft.com/office/drawing/2014/main" id="{B8604CE9-9046-1469-C9A1-FFE8B96B79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3326" y="5027491"/>
            <a:ext cx="1828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 err="1">
                <a:latin typeface="Times New Roman" panose="02020603050405020304" pitchFamily="18" charset="0"/>
              </a:rPr>
              <a:t>Credit_hours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36" name="Text Box 33">
            <a:extLst>
              <a:ext uri="{FF2B5EF4-FFF2-40B4-BE49-F238E27FC236}">
                <a16:creationId xmlns:a16="http://schemas.microsoft.com/office/drawing/2014/main" id="{40659449-676B-DEF1-0E8E-1E7D5315C0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2126" y="5027491"/>
            <a:ext cx="1828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</a:rPr>
              <a:t>Description</a:t>
            </a:r>
          </a:p>
        </p:txBody>
      </p:sp>
      <p:sp>
        <p:nvSpPr>
          <p:cNvPr id="37" name="Line 34">
            <a:extLst>
              <a:ext uri="{FF2B5EF4-FFF2-40B4-BE49-F238E27FC236}">
                <a16:creationId xmlns:a16="http://schemas.microsoft.com/office/drawing/2014/main" id="{04827025-6AD5-C386-ACFA-D1FA0CC48EFD}"/>
              </a:ext>
            </a:extLst>
          </p:cNvPr>
          <p:cNvSpPr>
            <a:spLocks noChangeShapeType="1"/>
          </p:cNvSpPr>
          <p:nvPr/>
        </p:nvSpPr>
        <p:spPr bwMode="auto">
          <a:xfrm>
            <a:off x="7825827" y="2385314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0661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D3A31474-3E45-70E1-098A-0C09843A6F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4935" y="721379"/>
            <a:ext cx="75438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2</a:t>
            </a:r>
            <a:r>
              <a:rPr lang="en-US" altLang="en-US" sz="2400" dirty="0">
                <a:latin typeface="Times New Roman" panose="02020603050405020304" pitchFamily="18" charset="0"/>
              </a:rPr>
              <a:t>. </a:t>
            </a:r>
            <a:r>
              <a:rPr lang="en-US" altLang="en-US" sz="2400" b="1" u="sng" dirty="0">
                <a:latin typeface="Times New Roman" panose="02020603050405020304" pitchFamily="18" charset="0"/>
              </a:rPr>
              <a:t>Mapping Weak Entity Type</a:t>
            </a:r>
          </a:p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</a:rPr>
              <a:t>Create a relation for each weak entity type</a:t>
            </a:r>
          </a:p>
          <a:p>
            <a:pPr lvl="2">
              <a:buFontTx/>
              <a:buChar char="•"/>
            </a:pPr>
            <a:r>
              <a:rPr lang="en-US" altLang="en-US" sz="2400" dirty="0">
                <a:latin typeface="Times New Roman" panose="02020603050405020304" pitchFamily="18" charset="0"/>
              </a:rPr>
              <a:t> include primary key of owner (as FK)</a:t>
            </a:r>
          </a:p>
          <a:p>
            <a:pPr lvl="2">
              <a:buFontTx/>
              <a:buChar char="•"/>
            </a:pPr>
            <a:r>
              <a:rPr lang="en-US" altLang="en-US" sz="2400" dirty="0">
                <a:latin typeface="Times New Roman" panose="02020603050405020304" pitchFamily="18" charset="0"/>
              </a:rPr>
              <a:t> Owner’s PK + partial key become the PK</a:t>
            </a:r>
          </a:p>
          <a:p>
            <a:pPr lvl="2">
              <a:buFontTx/>
              <a:buChar char="•"/>
            </a:pPr>
            <a:r>
              <a:rPr lang="en-US" altLang="en-US" sz="2400" dirty="0">
                <a:latin typeface="Times New Roman" panose="02020603050405020304" pitchFamily="18" charset="0"/>
              </a:rPr>
              <a:t> include all simple attributes</a:t>
            </a:r>
          </a:p>
        </p:txBody>
      </p:sp>
      <p:sp>
        <p:nvSpPr>
          <p:cNvPr id="6" name="Oval 4">
            <a:extLst>
              <a:ext uri="{FF2B5EF4-FFF2-40B4-BE49-F238E27FC236}">
                <a16:creationId xmlns:a16="http://schemas.microsoft.com/office/drawing/2014/main" id="{3CCC593A-5218-FF93-A7BB-3DA1735D1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0035" y="4731656"/>
            <a:ext cx="1371600" cy="7620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E820BFA-3D5F-F4A2-9F2B-4A53E8FA8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6435" y="3893456"/>
            <a:ext cx="1905000" cy="5334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dirty="0">
                <a:latin typeface="Times New Roman" panose="02020603050405020304" pitchFamily="18" charset="0"/>
              </a:rPr>
              <a:t>Course</a:t>
            </a: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3FD7FA74-1676-E61F-26CD-C632E40EC8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0035" y="3817256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2A51FBE0-BBFA-DCD3-536B-794E4994A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2235" y="3817256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10" name="Line 8">
            <a:extLst>
              <a:ext uri="{FF2B5EF4-FFF2-40B4-BE49-F238E27FC236}">
                <a16:creationId xmlns:a16="http://schemas.microsoft.com/office/drawing/2014/main" id="{BF4A6D35-99C3-9DD0-077D-8C387FB3025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1435" y="4198256"/>
            <a:ext cx="32004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" name="Line 9">
            <a:extLst>
              <a:ext uri="{FF2B5EF4-FFF2-40B4-BE49-F238E27FC236}">
                <a16:creationId xmlns:a16="http://schemas.microsoft.com/office/drawing/2014/main" id="{BF0EE749-467D-4363-2219-C67C80BAB144}"/>
              </a:ext>
            </a:extLst>
          </p:cNvPr>
          <p:cNvSpPr>
            <a:spLocks noChangeShapeType="1"/>
          </p:cNvSpPr>
          <p:nvPr/>
        </p:nvSpPr>
        <p:spPr bwMode="auto">
          <a:xfrm>
            <a:off x="6545035" y="4274456"/>
            <a:ext cx="10668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" name="AutoShape 10">
            <a:extLst>
              <a:ext uri="{FF2B5EF4-FFF2-40B4-BE49-F238E27FC236}">
                <a16:creationId xmlns:a16="http://schemas.microsoft.com/office/drawing/2014/main" id="{C51CA79A-6E7E-AF26-06E6-88D821F2B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4835" y="3664856"/>
            <a:ext cx="1828800" cy="1066800"/>
          </a:xfrm>
          <a:prstGeom prst="diamond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AutoShape 11">
            <a:extLst>
              <a:ext uri="{FF2B5EF4-FFF2-40B4-BE49-F238E27FC236}">
                <a16:creationId xmlns:a16="http://schemas.microsoft.com/office/drawing/2014/main" id="{90C90AC6-180B-32F4-236F-52C675FCC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7235" y="3741056"/>
            <a:ext cx="1524000" cy="914400"/>
          </a:xfrm>
          <a:prstGeom prst="diamond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000">
                <a:latin typeface="Times New Roman" panose="02020603050405020304" pitchFamily="18" charset="0"/>
              </a:rPr>
              <a:t>offered in</a:t>
            </a:r>
          </a:p>
        </p:txBody>
      </p:sp>
      <p:sp>
        <p:nvSpPr>
          <p:cNvPr id="14" name="Oval 12">
            <a:extLst>
              <a:ext uri="{FF2B5EF4-FFF2-40B4-BE49-F238E27FC236}">
                <a16:creationId xmlns:a16="http://schemas.microsoft.com/office/drawing/2014/main" id="{9C4F06F1-FEF7-93FF-F6C5-E547B8A9B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8035" y="2979056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>
                <a:latin typeface="Times New Roman" panose="02020603050405020304" pitchFamily="18" charset="0"/>
              </a:rPr>
              <a:t>Section no</a:t>
            </a:r>
          </a:p>
        </p:txBody>
      </p:sp>
      <p:sp>
        <p:nvSpPr>
          <p:cNvPr id="15" name="Oval 13">
            <a:extLst>
              <a:ext uri="{FF2B5EF4-FFF2-40B4-BE49-F238E27FC236}">
                <a16:creationId xmlns:a16="http://schemas.microsoft.com/office/drawing/2014/main" id="{8C94CDBF-AB4D-6BF2-AC0D-635D469C9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7235" y="2750456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>
                <a:latin typeface="Times New Roman" panose="02020603050405020304" pitchFamily="18" charset="0"/>
              </a:rPr>
              <a:t>Term</a:t>
            </a:r>
          </a:p>
        </p:txBody>
      </p:sp>
      <p:sp>
        <p:nvSpPr>
          <p:cNvPr id="16" name="Oval 14">
            <a:extLst>
              <a:ext uri="{FF2B5EF4-FFF2-40B4-BE49-F238E27FC236}">
                <a16:creationId xmlns:a16="http://schemas.microsoft.com/office/drawing/2014/main" id="{678D4DDA-BC40-5DA5-9D60-B9F9F52BE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6235" y="4807856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>
                <a:latin typeface="Times New Roman" panose="02020603050405020304" pitchFamily="18" charset="0"/>
              </a:rPr>
              <a:t>Meeting</a:t>
            </a:r>
          </a:p>
        </p:txBody>
      </p:sp>
      <p:sp>
        <p:nvSpPr>
          <p:cNvPr id="17" name="Line 15">
            <a:extLst>
              <a:ext uri="{FF2B5EF4-FFF2-40B4-BE49-F238E27FC236}">
                <a16:creationId xmlns:a16="http://schemas.microsoft.com/office/drawing/2014/main" id="{F71DA812-1FBE-BA99-9BB8-4FE4C2ABBC31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1435" y="3588656"/>
            <a:ext cx="0" cy="304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" name="Line 16">
            <a:extLst>
              <a:ext uri="{FF2B5EF4-FFF2-40B4-BE49-F238E27FC236}">
                <a16:creationId xmlns:a16="http://schemas.microsoft.com/office/drawing/2014/main" id="{2C8D092A-D547-F1FF-C1A9-DA0E2DFA35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35835" y="3360056"/>
            <a:ext cx="381000" cy="5334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" name="Line 17">
            <a:extLst>
              <a:ext uri="{FF2B5EF4-FFF2-40B4-BE49-F238E27FC236}">
                <a16:creationId xmlns:a16="http://schemas.microsoft.com/office/drawing/2014/main" id="{1EC0032B-F23D-7741-124B-6BF98AA8E9F1}"/>
              </a:ext>
            </a:extLst>
          </p:cNvPr>
          <p:cNvSpPr>
            <a:spLocks noChangeShapeType="1"/>
          </p:cNvSpPr>
          <p:nvPr/>
        </p:nvSpPr>
        <p:spPr bwMode="auto">
          <a:xfrm>
            <a:off x="8526235" y="4426856"/>
            <a:ext cx="304800" cy="381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" name="Oval 18">
            <a:extLst>
              <a:ext uri="{FF2B5EF4-FFF2-40B4-BE49-F238E27FC236}">
                <a16:creationId xmlns:a16="http://schemas.microsoft.com/office/drawing/2014/main" id="{4E968A74-E087-0A6F-5FE8-177450094D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0635" y="2979056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u="sng" dirty="0">
                <a:latin typeface="Times New Roman" panose="02020603050405020304" pitchFamily="18" charset="0"/>
              </a:rPr>
              <a:t>Course no</a:t>
            </a:r>
          </a:p>
        </p:txBody>
      </p:sp>
      <p:sp>
        <p:nvSpPr>
          <p:cNvPr id="21" name="Oval 19">
            <a:extLst>
              <a:ext uri="{FF2B5EF4-FFF2-40B4-BE49-F238E27FC236}">
                <a16:creationId xmlns:a16="http://schemas.microsoft.com/office/drawing/2014/main" id="{ACBDCB3B-FF5F-C8FB-A1EA-902AB9B7B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2235" y="2923360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 err="1">
                <a:latin typeface="Times New Roman" panose="02020603050405020304" pitchFamily="18" charset="0"/>
              </a:rPr>
              <a:t>C_name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22" name="Oval 20">
            <a:extLst>
              <a:ext uri="{FF2B5EF4-FFF2-40B4-BE49-F238E27FC236}">
                <a16:creationId xmlns:a16="http://schemas.microsoft.com/office/drawing/2014/main" id="{27B40B1C-410A-C679-61E1-4F5D0E9CC3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0635" y="4807856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>
                <a:latin typeface="Times New Roman" panose="02020603050405020304" pitchFamily="18" charset="0"/>
              </a:rPr>
              <a:t>Credit hours</a:t>
            </a:r>
          </a:p>
        </p:txBody>
      </p:sp>
      <p:sp>
        <p:nvSpPr>
          <p:cNvPr id="23" name="Oval 21">
            <a:extLst>
              <a:ext uri="{FF2B5EF4-FFF2-40B4-BE49-F238E27FC236}">
                <a16:creationId xmlns:a16="http://schemas.microsoft.com/office/drawing/2014/main" id="{747CB45A-ACE2-FEBF-417C-EBBB31FD9D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2235" y="4579256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>
                <a:latin typeface="Times New Roman" panose="02020603050405020304" pitchFamily="18" charset="0"/>
              </a:rPr>
              <a:t>Description</a:t>
            </a:r>
          </a:p>
        </p:txBody>
      </p:sp>
      <p:sp>
        <p:nvSpPr>
          <p:cNvPr id="24" name="Line 22">
            <a:extLst>
              <a:ext uri="{FF2B5EF4-FFF2-40B4-BE49-F238E27FC236}">
                <a16:creationId xmlns:a16="http://schemas.microsoft.com/office/drawing/2014/main" id="{7754D580-EA5C-5BB7-38FD-28A478BFB5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82635" y="3588656"/>
            <a:ext cx="152400" cy="304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" name="Line 23">
            <a:extLst>
              <a:ext uri="{FF2B5EF4-FFF2-40B4-BE49-F238E27FC236}">
                <a16:creationId xmlns:a16="http://schemas.microsoft.com/office/drawing/2014/main" id="{97E98781-7D0F-CA6B-3C83-4054CCAC370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06435" y="4426856"/>
            <a:ext cx="304800" cy="381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" name="Line 24">
            <a:extLst>
              <a:ext uri="{FF2B5EF4-FFF2-40B4-BE49-F238E27FC236}">
                <a16:creationId xmlns:a16="http://schemas.microsoft.com/office/drawing/2014/main" id="{B5033AFB-4BB1-5F40-0E1A-F426529697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49435" y="3503616"/>
            <a:ext cx="152399" cy="389839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" name="Line 25">
            <a:extLst>
              <a:ext uri="{FF2B5EF4-FFF2-40B4-BE49-F238E27FC236}">
                <a16:creationId xmlns:a16="http://schemas.microsoft.com/office/drawing/2014/main" id="{BD5C0BFF-DBDA-632D-EC0C-78AFB05FDED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435" y="4426856"/>
            <a:ext cx="0" cy="1524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" name="Rectangle 26">
            <a:extLst>
              <a:ext uri="{FF2B5EF4-FFF2-40B4-BE49-F238E27FC236}">
                <a16:creationId xmlns:a16="http://schemas.microsoft.com/office/drawing/2014/main" id="{73762055-06CF-18DB-CE1B-3EDF05F46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5635" y="3817256"/>
            <a:ext cx="2057400" cy="6858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9" name="Rectangle 27">
            <a:extLst>
              <a:ext uri="{FF2B5EF4-FFF2-40B4-BE49-F238E27FC236}">
                <a16:creationId xmlns:a16="http://schemas.microsoft.com/office/drawing/2014/main" id="{F3D605D1-8510-0C99-852C-0457B4C3B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1835" y="3893456"/>
            <a:ext cx="1905000" cy="5334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dirty="0">
                <a:latin typeface="Times New Roman" panose="02020603050405020304" pitchFamily="18" charset="0"/>
              </a:rPr>
              <a:t>Section</a:t>
            </a:r>
          </a:p>
        </p:txBody>
      </p:sp>
      <p:sp>
        <p:nvSpPr>
          <p:cNvPr id="30" name="Line 28">
            <a:extLst>
              <a:ext uri="{FF2B5EF4-FFF2-40B4-BE49-F238E27FC236}">
                <a16:creationId xmlns:a16="http://schemas.microsoft.com/office/drawing/2014/main" id="{16D9A152-4766-A40C-EFDE-85D9E1253DF9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4235" y="3436256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29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E318BBA1-3BAE-707D-3CB8-47172A1D1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3714" y="854295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</a:rPr>
              <a:t>We create a relation for 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Section</a:t>
            </a:r>
            <a:endParaRPr lang="en-US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6" name="Oval 3">
            <a:extLst>
              <a:ext uri="{FF2B5EF4-FFF2-40B4-BE49-F238E27FC236}">
                <a16:creationId xmlns:a16="http://schemas.microsoft.com/office/drawing/2014/main" id="{41E0E1A0-5298-ADC1-7BE6-FC893A92EA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2129" y="3262561"/>
            <a:ext cx="1371600" cy="7620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62C46EE-0242-8B60-1BB0-13CBF2E513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8529" y="2424361"/>
            <a:ext cx="1905000" cy="5334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dirty="0">
                <a:latin typeface="Times New Roman" panose="02020603050405020304" pitchFamily="18" charset="0"/>
              </a:rPr>
              <a:t>Course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5B3A2666-94D2-EB36-00CC-627F9FF9C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2129" y="2348161"/>
            <a:ext cx="304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F85395EA-04C4-7DFA-140E-3EEEBD4577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4329" y="2348161"/>
            <a:ext cx="457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10" name="Line 7">
            <a:extLst>
              <a:ext uri="{FF2B5EF4-FFF2-40B4-BE49-F238E27FC236}">
                <a16:creationId xmlns:a16="http://schemas.microsoft.com/office/drawing/2014/main" id="{96C8E43C-F141-D7A9-8B24-4552C5380E14}"/>
              </a:ext>
            </a:extLst>
          </p:cNvPr>
          <p:cNvSpPr>
            <a:spLocks noChangeShapeType="1"/>
          </p:cNvSpPr>
          <p:nvPr/>
        </p:nvSpPr>
        <p:spPr bwMode="auto">
          <a:xfrm>
            <a:off x="4283529" y="2729161"/>
            <a:ext cx="32004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" name="Line 8">
            <a:extLst>
              <a:ext uri="{FF2B5EF4-FFF2-40B4-BE49-F238E27FC236}">
                <a16:creationId xmlns:a16="http://schemas.microsoft.com/office/drawing/2014/main" id="{E1407791-D2E4-7C56-3C8D-7EF33364B7AA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7129" y="2805361"/>
            <a:ext cx="10668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" name="AutoShape 9">
            <a:extLst>
              <a:ext uri="{FF2B5EF4-FFF2-40B4-BE49-F238E27FC236}">
                <a16:creationId xmlns:a16="http://schemas.microsoft.com/office/drawing/2014/main" id="{69254742-601E-CDBD-5A58-16D3D28961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6929" y="2195761"/>
            <a:ext cx="1828800" cy="1066800"/>
          </a:xfrm>
          <a:prstGeom prst="diamond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AutoShape 10">
            <a:extLst>
              <a:ext uri="{FF2B5EF4-FFF2-40B4-BE49-F238E27FC236}">
                <a16:creationId xmlns:a16="http://schemas.microsoft.com/office/drawing/2014/main" id="{F5738F01-260C-66F2-C93F-A3C07F236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9329" y="2271961"/>
            <a:ext cx="1524000" cy="914400"/>
          </a:xfrm>
          <a:prstGeom prst="diamond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000">
                <a:latin typeface="Times New Roman" panose="02020603050405020304" pitchFamily="18" charset="0"/>
              </a:rPr>
              <a:t>offered in</a:t>
            </a:r>
          </a:p>
        </p:txBody>
      </p:sp>
      <p:sp>
        <p:nvSpPr>
          <p:cNvPr id="14" name="Oval 11">
            <a:extLst>
              <a:ext uri="{FF2B5EF4-FFF2-40B4-BE49-F238E27FC236}">
                <a16:creationId xmlns:a16="http://schemas.microsoft.com/office/drawing/2014/main" id="{C47958DE-E2DB-8AB3-A9FA-92C63D8B30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0129" y="1509961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>
                <a:latin typeface="Times New Roman" panose="02020603050405020304" pitchFamily="18" charset="0"/>
              </a:rPr>
              <a:t>Section no</a:t>
            </a:r>
          </a:p>
        </p:txBody>
      </p:sp>
      <p:sp>
        <p:nvSpPr>
          <p:cNvPr id="15" name="Oval 12">
            <a:extLst>
              <a:ext uri="{FF2B5EF4-FFF2-40B4-BE49-F238E27FC236}">
                <a16:creationId xmlns:a16="http://schemas.microsoft.com/office/drawing/2014/main" id="{DCF9EF3A-1A57-F49D-8E5D-9F0109ECFA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9962" y="1366418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>
                <a:latin typeface="Times New Roman" panose="02020603050405020304" pitchFamily="18" charset="0"/>
              </a:rPr>
              <a:t>Term</a:t>
            </a:r>
          </a:p>
        </p:txBody>
      </p:sp>
      <p:sp>
        <p:nvSpPr>
          <p:cNvPr id="16" name="Oval 13">
            <a:extLst>
              <a:ext uri="{FF2B5EF4-FFF2-40B4-BE49-F238E27FC236}">
                <a16:creationId xmlns:a16="http://schemas.microsoft.com/office/drawing/2014/main" id="{E9BA4CA4-C1F0-AF7D-FAF0-6C1C11814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8329" y="3338761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>
                <a:latin typeface="Times New Roman" panose="02020603050405020304" pitchFamily="18" charset="0"/>
              </a:rPr>
              <a:t>Meeting</a:t>
            </a:r>
          </a:p>
        </p:txBody>
      </p:sp>
      <p:sp>
        <p:nvSpPr>
          <p:cNvPr id="17" name="Line 14">
            <a:extLst>
              <a:ext uri="{FF2B5EF4-FFF2-40B4-BE49-F238E27FC236}">
                <a16:creationId xmlns:a16="http://schemas.microsoft.com/office/drawing/2014/main" id="{0164558A-ED01-9992-67C4-AF720643977E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3529" y="2119561"/>
            <a:ext cx="0" cy="304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" name="Line 15">
            <a:extLst>
              <a:ext uri="{FF2B5EF4-FFF2-40B4-BE49-F238E27FC236}">
                <a16:creationId xmlns:a16="http://schemas.microsoft.com/office/drawing/2014/main" id="{99399ADB-8774-B65D-214D-831BD9FB900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007929" y="1967161"/>
            <a:ext cx="380999" cy="4572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" name="Line 16">
            <a:extLst>
              <a:ext uri="{FF2B5EF4-FFF2-40B4-BE49-F238E27FC236}">
                <a16:creationId xmlns:a16="http://schemas.microsoft.com/office/drawing/2014/main" id="{6C5129ED-3B0A-B071-D1B6-B4E1D9D87D3D}"/>
              </a:ext>
            </a:extLst>
          </p:cNvPr>
          <p:cNvSpPr>
            <a:spLocks noChangeShapeType="1"/>
          </p:cNvSpPr>
          <p:nvPr/>
        </p:nvSpPr>
        <p:spPr bwMode="auto">
          <a:xfrm>
            <a:off x="8398329" y="2957761"/>
            <a:ext cx="304800" cy="381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" name="Oval 17">
            <a:extLst>
              <a:ext uri="{FF2B5EF4-FFF2-40B4-BE49-F238E27FC236}">
                <a16:creationId xmlns:a16="http://schemas.microsoft.com/office/drawing/2014/main" id="{2A3F609E-0C7A-AED7-030E-B5EA2B2838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729" y="1509961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u="sng" dirty="0">
                <a:latin typeface="Times New Roman" panose="02020603050405020304" pitchFamily="18" charset="0"/>
              </a:rPr>
              <a:t>Course no</a:t>
            </a:r>
          </a:p>
        </p:txBody>
      </p:sp>
      <p:sp>
        <p:nvSpPr>
          <p:cNvPr id="21" name="Oval 18">
            <a:extLst>
              <a:ext uri="{FF2B5EF4-FFF2-40B4-BE49-F238E27FC236}">
                <a16:creationId xmlns:a16="http://schemas.microsoft.com/office/drawing/2014/main" id="{F549CB0B-7EAC-C5E4-AF63-D93CDEA42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4329" y="1408956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 err="1">
                <a:latin typeface="Times New Roman" panose="02020603050405020304" pitchFamily="18" charset="0"/>
              </a:rPr>
              <a:t>C_name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22" name="Oval 19">
            <a:extLst>
              <a:ext uri="{FF2B5EF4-FFF2-40B4-BE49-F238E27FC236}">
                <a16:creationId xmlns:a16="http://schemas.microsoft.com/office/drawing/2014/main" id="{5F815C16-FAA6-E8A9-F66D-1B70E5348D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729" y="3338761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>
                <a:latin typeface="Times New Roman" panose="02020603050405020304" pitchFamily="18" charset="0"/>
              </a:rPr>
              <a:t>Credit hours</a:t>
            </a:r>
          </a:p>
        </p:txBody>
      </p:sp>
      <p:sp>
        <p:nvSpPr>
          <p:cNvPr id="23" name="Oval 20">
            <a:extLst>
              <a:ext uri="{FF2B5EF4-FFF2-40B4-BE49-F238E27FC236}">
                <a16:creationId xmlns:a16="http://schemas.microsoft.com/office/drawing/2014/main" id="{DC877B38-9EB2-5D70-9EF1-4768453A2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4329" y="3110161"/>
            <a:ext cx="1219200" cy="609600"/>
          </a:xfrm>
          <a:prstGeom prst="ellipse">
            <a:avLst/>
          </a:prstGeom>
          <a:solidFill>
            <a:srgbClr val="EAEAEA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dirty="0">
                <a:latin typeface="Times New Roman" panose="02020603050405020304" pitchFamily="18" charset="0"/>
              </a:rPr>
              <a:t>Description</a:t>
            </a:r>
          </a:p>
        </p:txBody>
      </p:sp>
      <p:sp>
        <p:nvSpPr>
          <p:cNvPr id="24" name="Line 21">
            <a:extLst>
              <a:ext uri="{FF2B5EF4-FFF2-40B4-BE49-F238E27FC236}">
                <a16:creationId xmlns:a16="http://schemas.microsoft.com/office/drawing/2014/main" id="{260E44E2-D4EC-80DB-5073-9F0BA465916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54729" y="2119561"/>
            <a:ext cx="152400" cy="3048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" name="Line 22">
            <a:extLst>
              <a:ext uri="{FF2B5EF4-FFF2-40B4-BE49-F238E27FC236}">
                <a16:creationId xmlns:a16="http://schemas.microsoft.com/office/drawing/2014/main" id="{C4310B16-9967-C5B9-1705-9BE37F1913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78529" y="2957761"/>
            <a:ext cx="304800" cy="381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" name="Line 23">
            <a:extLst>
              <a:ext uri="{FF2B5EF4-FFF2-40B4-BE49-F238E27FC236}">
                <a16:creationId xmlns:a16="http://schemas.microsoft.com/office/drawing/2014/main" id="{9A8DF636-F8D6-EA64-F112-8F5F711E87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21529" y="2027485"/>
            <a:ext cx="88900" cy="39687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" name="Line 24">
            <a:extLst>
              <a:ext uri="{FF2B5EF4-FFF2-40B4-BE49-F238E27FC236}">
                <a16:creationId xmlns:a16="http://schemas.microsoft.com/office/drawing/2014/main" id="{0F6C9130-E089-0D18-673C-39BC709E68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521529" y="2957761"/>
            <a:ext cx="0" cy="1524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" name="Rectangle 25">
            <a:extLst>
              <a:ext uri="{FF2B5EF4-FFF2-40B4-BE49-F238E27FC236}">
                <a16:creationId xmlns:a16="http://schemas.microsoft.com/office/drawing/2014/main" id="{CDF57D0E-37AF-BB42-E948-0D1C3D98D4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729" y="2348161"/>
            <a:ext cx="2057400" cy="6858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9" name="Rectangle 26">
            <a:extLst>
              <a:ext uri="{FF2B5EF4-FFF2-40B4-BE49-F238E27FC236}">
                <a16:creationId xmlns:a16="http://schemas.microsoft.com/office/drawing/2014/main" id="{A1CE7B56-B7E0-68A2-F550-8D4BEAFB2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3929" y="2424361"/>
            <a:ext cx="1905000" cy="533400"/>
          </a:xfrm>
          <a:prstGeom prst="rect">
            <a:avLst/>
          </a:prstGeom>
          <a:solidFill>
            <a:srgbClr val="EAEAEA"/>
          </a:solidFill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dirty="0">
                <a:latin typeface="Times New Roman" panose="02020603050405020304" pitchFamily="18" charset="0"/>
              </a:rPr>
              <a:t>Section</a:t>
            </a:r>
          </a:p>
        </p:txBody>
      </p:sp>
      <p:sp>
        <p:nvSpPr>
          <p:cNvPr id="30" name="Text Box 27">
            <a:extLst>
              <a:ext uri="{FF2B5EF4-FFF2-40B4-BE49-F238E27FC236}">
                <a16:creationId xmlns:a16="http://schemas.microsoft.com/office/drawing/2014/main" id="{0FF04803-71FA-269D-69FB-F5068AA53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4621" y="4072402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Section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31" name="Text Box 28">
            <a:extLst>
              <a:ext uri="{FF2B5EF4-FFF2-40B4-BE49-F238E27FC236}">
                <a16:creationId xmlns:a16="http://schemas.microsoft.com/office/drawing/2014/main" id="{423D2B51-C43E-A5AC-7426-D4CFBBF3A9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3729" y="4552637"/>
            <a:ext cx="1600200" cy="4667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u="sng" dirty="0" err="1">
                <a:latin typeface="Times New Roman" panose="02020603050405020304" pitchFamily="18" charset="0"/>
              </a:rPr>
              <a:t>Course_no</a:t>
            </a:r>
            <a:endParaRPr lang="en-US" altLang="en-US" sz="2400" u="sng" dirty="0">
              <a:latin typeface="Times New Roman" panose="02020603050405020304" pitchFamily="18" charset="0"/>
            </a:endParaRPr>
          </a:p>
        </p:txBody>
      </p:sp>
      <p:sp>
        <p:nvSpPr>
          <p:cNvPr id="32" name="Text Box 29">
            <a:extLst>
              <a:ext uri="{FF2B5EF4-FFF2-40B4-BE49-F238E27FC236}">
                <a16:creationId xmlns:a16="http://schemas.microsoft.com/office/drawing/2014/main" id="{0705B4F1-18B5-0107-BCFD-FBE8A8E46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3929" y="4552637"/>
            <a:ext cx="1600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u="sng">
                <a:latin typeface="Times New Roman" panose="02020603050405020304" pitchFamily="18" charset="0"/>
              </a:rPr>
              <a:t>Section_no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3" name="Text Box 30">
            <a:extLst>
              <a:ext uri="{FF2B5EF4-FFF2-40B4-BE49-F238E27FC236}">
                <a16:creationId xmlns:a16="http://schemas.microsoft.com/office/drawing/2014/main" id="{7B053CB2-2D0B-5E76-D948-BD2AB84DA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4129" y="4552637"/>
            <a:ext cx="990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Term</a:t>
            </a:r>
          </a:p>
        </p:txBody>
      </p:sp>
      <p:sp>
        <p:nvSpPr>
          <p:cNvPr id="34" name="Text Box 31">
            <a:extLst>
              <a:ext uri="{FF2B5EF4-FFF2-40B4-BE49-F238E27FC236}">
                <a16:creationId xmlns:a16="http://schemas.microsoft.com/office/drawing/2014/main" id="{9F657E22-DFAB-D6DC-3259-381E251A4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3329" y="4171637"/>
            <a:ext cx="3505200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dirty="0">
                <a:latin typeface="Times New Roman" panose="02020603050405020304" pitchFamily="18" charset="0"/>
              </a:rPr>
              <a:t> PK is {</a:t>
            </a:r>
            <a:r>
              <a:rPr lang="en-US" altLang="en-US" i="1" dirty="0" err="1">
                <a:latin typeface="Times New Roman" panose="02020603050405020304" pitchFamily="18" charset="0"/>
              </a:rPr>
              <a:t>Course_no</a:t>
            </a:r>
            <a:r>
              <a:rPr lang="en-US" altLang="en-US" i="1" dirty="0">
                <a:latin typeface="Times New Roman" panose="02020603050405020304" pitchFamily="18" charset="0"/>
              </a:rPr>
              <a:t>, </a:t>
            </a:r>
            <a:r>
              <a:rPr lang="en-US" altLang="en-US" i="1" dirty="0" err="1">
                <a:latin typeface="Times New Roman" panose="02020603050405020304" pitchFamily="18" charset="0"/>
              </a:rPr>
              <a:t>Section_no</a:t>
            </a:r>
            <a:r>
              <a:rPr lang="en-US" altLang="en-US" dirty="0">
                <a:latin typeface="Times New Roman" panose="02020603050405020304" pitchFamily="18" charset="0"/>
              </a:rPr>
              <a:t>}.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i="1" dirty="0">
                <a:latin typeface="Times New Roman" panose="02020603050405020304" pitchFamily="18" charset="0"/>
              </a:rPr>
              <a:t> </a:t>
            </a:r>
            <a:r>
              <a:rPr lang="en-US" altLang="en-US" i="1" dirty="0" err="1">
                <a:latin typeface="Times New Roman" panose="02020603050405020304" pitchFamily="18" charset="0"/>
              </a:rPr>
              <a:t>Course_no</a:t>
            </a:r>
            <a:r>
              <a:rPr lang="en-US" altLang="en-US" dirty="0">
                <a:latin typeface="Times New Roman" panose="02020603050405020304" pitchFamily="18" charset="0"/>
              </a:rPr>
              <a:t> is a FK.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i="1" dirty="0">
                <a:latin typeface="Times New Roman" panose="02020603050405020304" pitchFamily="18" charset="0"/>
              </a:rPr>
              <a:t> Meeting</a:t>
            </a:r>
            <a:r>
              <a:rPr lang="en-US" altLang="en-US" dirty="0">
                <a:latin typeface="Times New Roman" panose="02020603050405020304" pitchFamily="18" charset="0"/>
              </a:rPr>
              <a:t> is not a simple attribute, so it’s not included.</a:t>
            </a:r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43966A66-44E4-FDC4-9A0A-57993ED219BD}"/>
              </a:ext>
            </a:extLst>
          </p:cNvPr>
          <p:cNvSpPr>
            <a:spLocks/>
          </p:cNvSpPr>
          <p:nvPr/>
        </p:nvSpPr>
        <p:spPr bwMode="auto">
          <a:xfrm>
            <a:off x="7090229" y="1229966"/>
            <a:ext cx="3009900" cy="2915092"/>
          </a:xfrm>
          <a:custGeom>
            <a:avLst/>
            <a:gdLst>
              <a:gd name="T0" fmla="*/ 2147483647 w 1896"/>
              <a:gd name="T1" fmla="*/ 2147483647 h 2136"/>
              <a:gd name="T2" fmla="*/ 2147483647 w 1896"/>
              <a:gd name="T3" fmla="*/ 2147483647 h 2136"/>
              <a:gd name="T4" fmla="*/ 2147483647 w 1896"/>
              <a:gd name="T5" fmla="*/ 2147483647 h 2136"/>
              <a:gd name="T6" fmla="*/ 2147483647 w 1896"/>
              <a:gd name="T7" fmla="*/ 2147483647 h 2136"/>
              <a:gd name="T8" fmla="*/ 2147483647 w 1896"/>
              <a:gd name="T9" fmla="*/ 2147483647 h 2136"/>
              <a:gd name="T10" fmla="*/ 2147483647 w 1896"/>
              <a:gd name="T11" fmla="*/ 2147483647 h 2136"/>
              <a:gd name="T12" fmla="*/ 2147483647 w 1896"/>
              <a:gd name="T13" fmla="*/ 2147483647 h 2136"/>
              <a:gd name="T14" fmla="*/ 2147483647 w 1896"/>
              <a:gd name="T15" fmla="*/ 2147483647 h 2136"/>
              <a:gd name="T16" fmla="*/ 2147483647 w 1896"/>
              <a:gd name="T17" fmla="*/ 2147483647 h 2136"/>
              <a:gd name="T18" fmla="*/ 2147483647 w 1896"/>
              <a:gd name="T19" fmla="*/ 2147483647 h 2136"/>
              <a:gd name="T20" fmla="*/ 2147483647 w 1896"/>
              <a:gd name="T21" fmla="*/ 2147483647 h 2136"/>
              <a:gd name="T22" fmla="*/ 2147483647 w 1896"/>
              <a:gd name="T23" fmla="*/ 2147483647 h 2136"/>
              <a:gd name="T24" fmla="*/ 2147483647 w 1896"/>
              <a:gd name="T25" fmla="*/ 2147483647 h 2136"/>
              <a:gd name="T26" fmla="*/ 2147483647 w 1896"/>
              <a:gd name="T27" fmla="*/ 2147483647 h 2136"/>
              <a:gd name="T28" fmla="*/ 2147483647 w 1896"/>
              <a:gd name="T29" fmla="*/ 2147483647 h 2136"/>
              <a:gd name="T30" fmla="*/ 2147483647 w 1896"/>
              <a:gd name="T31" fmla="*/ 2147483647 h 2136"/>
              <a:gd name="T32" fmla="*/ 2147483647 w 1896"/>
              <a:gd name="T33" fmla="*/ 2147483647 h 2136"/>
              <a:gd name="T34" fmla="*/ 2147483647 w 1896"/>
              <a:gd name="T35" fmla="*/ 2147483647 h 2136"/>
              <a:gd name="T36" fmla="*/ 2147483647 w 1896"/>
              <a:gd name="T37" fmla="*/ 2147483647 h 2136"/>
              <a:gd name="T38" fmla="*/ 2147483647 w 1896"/>
              <a:gd name="T39" fmla="*/ 2147483647 h 2136"/>
              <a:gd name="T40" fmla="*/ 2147483647 w 1896"/>
              <a:gd name="T41" fmla="*/ 2147483647 h 21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896"/>
              <a:gd name="T64" fmla="*/ 0 h 2136"/>
              <a:gd name="T65" fmla="*/ 1896 w 1896"/>
              <a:gd name="T66" fmla="*/ 2136 h 21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896" h="2136">
                <a:moveTo>
                  <a:pt x="248" y="208"/>
                </a:moveTo>
                <a:cubicBezTo>
                  <a:pt x="208" y="280"/>
                  <a:pt x="176" y="424"/>
                  <a:pt x="152" y="544"/>
                </a:cubicBezTo>
                <a:cubicBezTo>
                  <a:pt x="128" y="664"/>
                  <a:pt x="120" y="808"/>
                  <a:pt x="104" y="928"/>
                </a:cubicBezTo>
                <a:cubicBezTo>
                  <a:pt x="88" y="1048"/>
                  <a:pt x="64" y="1160"/>
                  <a:pt x="56" y="1264"/>
                </a:cubicBezTo>
                <a:cubicBezTo>
                  <a:pt x="48" y="1368"/>
                  <a:pt x="0" y="1440"/>
                  <a:pt x="56" y="1552"/>
                </a:cubicBezTo>
                <a:cubicBezTo>
                  <a:pt x="112" y="1664"/>
                  <a:pt x="240" y="1848"/>
                  <a:pt x="392" y="1936"/>
                </a:cubicBezTo>
                <a:cubicBezTo>
                  <a:pt x="544" y="2024"/>
                  <a:pt x="792" y="2048"/>
                  <a:pt x="968" y="2080"/>
                </a:cubicBezTo>
                <a:cubicBezTo>
                  <a:pt x="1144" y="2112"/>
                  <a:pt x="1320" y="2136"/>
                  <a:pt x="1448" y="2128"/>
                </a:cubicBezTo>
                <a:cubicBezTo>
                  <a:pt x="1576" y="2120"/>
                  <a:pt x="1672" y="2136"/>
                  <a:pt x="1736" y="2032"/>
                </a:cubicBezTo>
                <a:cubicBezTo>
                  <a:pt x="1800" y="1928"/>
                  <a:pt x="1824" y="1672"/>
                  <a:pt x="1832" y="1504"/>
                </a:cubicBezTo>
                <a:cubicBezTo>
                  <a:pt x="1840" y="1336"/>
                  <a:pt x="1776" y="1184"/>
                  <a:pt x="1784" y="1024"/>
                </a:cubicBezTo>
                <a:cubicBezTo>
                  <a:pt x="1792" y="864"/>
                  <a:pt x="1864" y="656"/>
                  <a:pt x="1880" y="544"/>
                </a:cubicBezTo>
                <a:cubicBezTo>
                  <a:pt x="1896" y="432"/>
                  <a:pt x="1888" y="424"/>
                  <a:pt x="1880" y="352"/>
                </a:cubicBezTo>
                <a:cubicBezTo>
                  <a:pt x="1872" y="280"/>
                  <a:pt x="1856" y="160"/>
                  <a:pt x="1832" y="112"/>
                </a:cubicBezTo>
                <a:cubicBezTo>
                  <a:pt x="1808" y="64"/>
                  <a:pt x="1816" y="80"/>
                  <a:pt x="1736" y="64"/>
                </a:cubicBezTo>
                <a:cubicBezTo>
                  <a:pt x="1656" y="48"/>
                  <a:pt x="1472" y="24"/>
                  <a:pt x="1352" y="16"/>
                </a:cubicBezTo>
                <a:cubicBezTo>
                  <a:pt x="1232" y="8"/>
                  <a:pt x="1104" y="16"/>
                  <a:pt x="1016" y="16"/>
                </a:cubicBezTo>
                <a:cubicBezTo>
                  <a:pt x="928" y="16"/>
                  <a:pt x="920" y="0"/>
                  <a:pt x="824" y="16"/>
                </a:cubicBezTo>
                <a:cubicBezTo>
                  <a:pt x="728" y="32"/>
                  <a:pt x="512" y="96"/>
                  <a:pt x="440" y="112"/>
                </a:cubicBezTo>
                <a:cubicBezTo>
                  <a:pt x="368" y="128"/>
                  <a:pt x="424" y="96"/>
                  <a:pt x="392" y="112"/>
                </a:cubicBezTo>
                <a:cubicBezTo>
                  <a:pt x="360" y="128"/>
                  <a:pt x="288" y="136"/>
                  <a:pt x="248" y="208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6" name="Line 33">
            <a:extLst>
              <a:ext uri="{FF2B5EF4-FFF2-40B4-BE49-F238E27FC236}">
                <a16:creationId xmlns:a16="http://schemas.microsoft.com/office/drawing/2014/main" id="{A7021902-BCA2-810B-2D25-772CD4D137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5757" y="1286685"/>
            <a:ext cx="1525772" cy="375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7" name="Line 34">
            <a:extLst>
              <a:ext uri="{FF2B5EF4-FFF2-40B4-BE49-F238E27FC236}">
                <a16:creationId xmlns:a16="http://schemas.microsoft.com/office/drawing/2014/main" id="{0ED6A0AB-BB1A-5655-2E96-33FA37F22DC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12529" y="1967161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735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6E0F8D46-EBA3-B3AC-FCF6-B82C72997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790" y="589863"/>
            <a:ext cx="8311115" cy="1908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3</a:t>
            </a:r>
            <a:r>
              <a:rPr lang="en-US" altLang="en-US" sz="2400" dirty="0">
                <a:latin typeface="Times New Roman" panose="02020603050405020304" pitchFamily="18" charset="0"/>
              </a:rPr>
              <a:t>. </a:t>
            </a:r>
            <a:r>
              <a:rPr lang="en-US" altLang="en-US" sz="2400" b="1" u="sng" dirty="0">
                <a:latin typeface="Times New Roman" panose="02020603050405020304" pitchFamily="18" charset="0"/>
              </a:rPr>
              <a:t>Mapping Binary 1:1 Relationship</a:t>
            </a:r>
            <a:endParaRPr lang="en-US" altLang="en-US" sz="2400" dirty="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</a:rPr>
              <a:t>    For each binary </a:t>
            </a:r>
            <a:r>
              <a:rPr lang="en-US" altLang="en-US" sz="2400" i="1" dirty="0">
                <a:latin typeface="Times New Roman" panose="02020603050405020304" pitchFamily="18" charset="0"/>
              </a:rPr>
              <a:t>1:1</a:t>
            </a:r>
            <a:r>
              <a:rPr lang="en-US" altLang="en-US" sz="2400" dirty="0">
                <a:latin typeface="Times New Roman" panose="02020603050405020304" pitchFamily="18" charset="0"/>
              </a:rPr>
              <a:t> relationship:</a:t>
            </a:r>
          </a:p>
          <a:p>
            <a:pPr marL="108585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Times New Roman" panose="02020603050405020304" pitchFamily="18" charset="0"/>
              </a:rPr>
              <a:t>Choose an entity and include the other’s PK in it as a FK.</a:t>
            </a:r>
          </a:p>
          <a:p>
            <a:pPr marL="1085850" lvl="1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Times New Roman" panose="02020603050405020304" pitchFamily="18" charset="0"/>
              </a:rPr>
              <a:t>Add any simple attributes on the relationship.</a:t>
            </a:r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090E2EE9-59BF-26BD-69E7-CDC2C7EF81E1}"/>
              </a:ext>
            </a:extLst>
          </p:cNvPr>
          <p:cNvGrpSpPr>
            <a:grpSpLocks/>
          </p:cNvGrpSpPr>
          <p:nvPr/>
        </p:nvGrpSpPr>
        <p:grpSpPr bwMode="auto">
          <a:xfrm>
            <a:off x="1841649" y="2718165"/>
            <a:ext cx="7772400" cy="1676400"/>
            <a:chOff x="384" y="1056"/>
            <a:chExt cx="4896" cy="1056"/>
          </a:xfrm>
        </p:grpSpPr>
        <p:sp>
          <p:nvSpPr>
            <p:cNvPr id="7" name="Rectangle 4">
              <a:extLst>
                <a:ext uri="{FF2B5EF4-FFF2-40B4-BE49-F238E27FC236}">
                  <a16:creationId xmlns:a16="http://schemas.microsoft.com/office/drawing/2014/main" id="{89EC768C-47D6-4440-6C10-B7ED4CEA38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1632"/>
              <a:ext cx="1200" cy="336"/>
            </a:xfrm>
            <a:prstGeom prst="rect">
              <a:avLst/>
            </a:prstGeom>
            <a:solidFill>
              <a:srgbClr val="EAEAEA"/>
            </a:solidFill>
            <a:ln w="317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 dirty="0">
                  <a:latin typeface="Times New Roman" panose="02020603050405020304" pitchFamily="18" charset="0"/>
                </a:rPr>
                <a:t>Department</a:t>
              </a:r>
            </a:p>
          </p:txBody>
        </p:sp>
        <p:sp>
          <p:nvSpPr>
            <p:cNvPr id="8" name="Rectangle 5">
              <a:extLst>
                <a:ext uri="{FF2B5EF4-FFF2-40B4-BE49-F238E27FC236}">
                  <a16:creationId xmlns:a16="http://schemas.microsoft.com/office/drawing/2014/main" id="{2E360781-715B-121E-21AF-29B6E7C04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1632"/>
              <a:ext cx="1200" cy="336"/>
            </a:xfrm>
            <a:prstGeom prst="rect">
              <a:avLst/>
            </a:prstGeom>
            <a:solidFill>
              <a:srgbClr val="EAEAEA"/>
            </a:solidFill>
            <a:ln w="317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 dirty="0">
                  <a:latin typeface="Times New Roman" panose="02020603050405020304" pitchFamily="18" charset="0"/>
                </a:rPr>
                <a:t>Employee</a:t>
              </a:r>
            </a:p>
          </p:txBody>
        </p:sp>
        <p:sp>
          <p:nvSpPr>
            <p:cNvPr id="9" name="Line 6">
              <a:extLst>
                <a:ext uri="{FF2B5EF4-FFF2-40B4-BE49-F238E27FC236}">
                  <a16:creationId xmlns:a16="http://schemas.microsoft.com/office/drawing/2014/main" id="{6E44D46D-F6F6-3F4B-3638-5D111B9E02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824"/>
              <a:ext cx="2016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" name="AutoShape 7">
              <a:extLst>
                <a:ext uri="{FF2B5EF4-FFF2-40B4-BE49-F238E27FC236}">
                  <a16:creationId xmlns:a16="http://schemas.microsoft.com/office/drawing/2014/main" id="{9CCCBCBB-C049-DD0A-6C4D-B0DE84F62B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1536"/>
              <a:ext cx="960" cy="576"/>
            </a:xfrm>
            <a:prstGeom prst="diamond">
              <a:avLst/>
            </a:prstGeom>
            <a:solidFill>
              <a:srgbClr val="EAEAEA"/>
            </a:solidFill>
            <a:ln w="317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 dirty="0">
                  <a:latin typeface="Times New Roman" panose="02020603050405020304" pitchFamily="18" charset="0"/>
                </a:rPr>
                <a:t>manages</a:t>
              </a:r>
            </a:p>
          </p:txBody>
        </p:sp>
        <p:sp>
          <p:nvSpPr>
            <p:cNvPr id="11" name="Text Box 8">
              <a:extLst>
                <a:ext uri="{FF2B5EF4-FFF2-40B4-BE49-F238E27FC236}">
                  <a16:creationId xmlns:a16="http://schemas.microsoft.com/office/drawing/2014/main" id="{62092D93-9DE9-EC46-92F2-D07E8D8AC1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1584"/>
              <a:ext cx="1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000" i="1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2" name="Text Box 9">
              <a:extLst>
                <a:ext uri="{FF2B5EF4-FFF2-40B4-BE49-F238E27FC236}">
                  <a16:creationId xmlns:a16="http://schemas.microsoft.com/office/drawing/2014/main" id="{EBB321C1-16DA-0FD6-B838-30EFA58303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1584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000" i="1"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3" name="Oval 10">
              <a:extLst>
                <a:ext uri="{FF2B5EF4-FFF2-40B4-BE49-F238E27FC236}">
                  <a16:creationId xmlns:a16="http://schemas.microsoft.com/office/drawing/2014/main" id="{FB8C0630-BDA4-E239-90CA-58264524DD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200"/>
              <a:ext cx="912" cy="336"/>
            </a:xfrm>
            <a:prstGeom prst="ellipse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 u="sng" dirty="0" err="1">
                  <a:latin typeface="Times New Roman" panose="02020603050405020304" pitchFamily="18" charset="0"/>
                </a:rPr>
                <a:t>D_no</a:t>
              </a:r>
              <a:endParaRPr lang="en-US" altLang="en-US" sz="2400" u="sng" dirty="0">
                <a:latin typeface="Times New Roman" panose="02020603050405020304" pitchFamily="18" charset="0"/>
              </a:endParaRPr>
            </a:p>
          </p:txBody>
        </p:sp>
        <p:sp>
          <p:nvSpPr>
            <p:cNvPr id="14" name="Oval 11">
              <a:extLst>
                <a:ext uri="{FF2B5EF4-FFF2-40B4-BE49-F238E27FC236}">
                  <a16:creationId xmlns:a16="http://schemas.microsoft.com/office/drawing/2014/main" id="{01699764-C920-02FF-9BC3-1D49001E21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1104"/>
              <a:ext cx="768" cy="336"/>
            </a:xfrm>
            <a:prstGeom prst="ellipse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 dirty="0" err="1">
                  <a:latin typeface="Times New Roman" panose="02020603050405020304" pitchFamily="18" charset="0"/>
                </a:rPr>
                <a:t>Dname</a:t>
              </a:r>
              <a:endParaRPr lang="en-US" altLang="en-US"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15" name="Oval 12">
              <a:extLst>
                <a:ext uri="{FF2B5EF4-FFF2-40B4-BE49-F238E27FC236}">
                  <a16:creationId xmlns:a16="http://schemas.microsoft.com/office/drawing/2014/main" id="{F7FA35CF-95E9-7B68-D6C7-8F16ED4642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1056"/>
              <a:ext cx="768" cy="336"/>
            </a:xfrm>
            <a:prstGeom prst="ellipse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 u="sng" dirty="0">
                  <a:latin typeface="Times New Roman" panose="02020603050405020304" pitchFamily="18" charset="0"/>
                </a:rPr>
                <a:t>SSN</a:t>
              </a:r>
            </a:p>
          </p:txBody>
        </p:sp>
        <p:sp>
          <p:nvSpPr>
            <p:cNvPr id="16" name="Oval 13">
              <a:extLst>
                <a:ext uri="{FF2B5EF4-FFF2-40B4-BE49-F238E27FC236}">
                  <a16:creationId xmlns:a16="http://schemas.microsoft.com/office/drawing/2014/main" id="{06F0BC49-C9E2-5FE4-D881-E5394642DE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2" y="1056"/>
              <a:ext cx="768" cy="336"/>
            </a:xfrm>
            <a:prstGeom prst="ellipse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 dirty="0" err="1">
                  <a:latin typeface="Times New Roman" panose="02020603050405020304" pitchFamily="18" charset="0"/>
                </a:rPr>
                <a:t>Ename</a:t>
              </a:r>
              <a:endParaRPr lang="en-US" altLang="en-US"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17" name="Line 14">
              <a:extLst>
                <a:ext uri="{FF2B5EF4-FFF2-40B4-BE49-F238E27FC236}">
                  <a16:creationId xmlns:a16="http://schemas.microsoft.com/office/drawing/2014/main" id="{FF057056-F388-56C6-481B-1CAD4A9A50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536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" name="Line 15">
              <a:extLst>
                <a:ext uri="{FF2B5EF4-FFF2-40B4-BE49-F238E27FC236}">
                  <a16:creationId xmlns:a16="http://schemas.microsoft.com/office/drawing/2014/main" id="{A0E08E93-8D55-6CAE-2AA9-76FCA9F304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80" y="1440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" name="Line 16">
              <a:extLst>
                <a:ext uri="{FF2B5EF4-FFF2-40B4-BE49-F238E27FC236}">
                  <a16:creationId xmlns:a16="http://schemas.microsoft.com/office/drawing/2014/main" id="{FC393E4F-FCFA-E3B9-44D4-E0AFFBC2E6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1392"/>
              <a:ext cx="14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" name="Line 17">
              <a:extLst>
                <a:ext uri="{FF2B5EF4-FFF2-40B4-BE49-F238E27FC236}">
                  <a16:creationId xmlns:a16="http://schemas.microsoft.com/office/drawing/2014/main" id="{4E78F856-1BF3-AE2E-FE08-454419DA18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56" y="1392"/>
              <a:ext cx="14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1" name="Line 18">
              <a:extLst>
                <a:ext uri="{FF2B5EF4-FFF2-40B4-BE49-F238E27FC236}">
                  <a16:creationId xmlns:a16="http://schemas.microsoft.com/office/drawing/2014/main" id="{113C993E-73D5-BB90-8845-7A6A8CA5DF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872"/>
              <a:ext cx="52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22" name="Text Box 19">
            <a:extLst>
              <a:ext uri="{FF2B5EF4-FFF2-40B4-BE49-F238E27FC236}">
                <a16:creationId xmlns:a16="http://schemas.microsoft.com/office/drawing/2014/main" id="{065DC13C-7796-15C4-6105-0E216F7F94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7595" y="4523648"/>
            <a:ext cx="7006854" cy="907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en-US" sz="2400" dirty="0">
                <a:latin typeface="Times New Roman" panose="02020603050405020304" pitchFamily="18" charset="0"/>
              </a:rPr>
              <a:t>There are two choices here: 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Department</a:t>
            </a:r>
            <a:r>
              <a:rPr lang="en-US" altLang="en-US" sz="2400" dirty="0">
                <a:latin typeface="Times New Roman" panose="02020603050405020304" pitchFamily="18" charset="0"/>
              </a:rPr>
              <a:t> or 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Employee</a:t>
            </a:r>
            <a:endParaRPr lang="en-US" altLang="en-US" sz="2400" b="1" dirty="0">
              <a:latin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Which is the better choice?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3" name="Oval 11">
            <a:extLst>
              <a:ext uri="{FF2B5EF4-FFF2-40B4-BE49-F238E27FC236}">
                <a16:creationId xmlns:a16="http://schemas.microsoft.com/office/drawing/2014/main" id="{0F42D408-C1DA-11DA-2C79-A3D6E36C0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3052" y="2710735"/>
            <a:ext cx="1307807" cy="443344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dirty="0">
                <a:latin typeface="Times New Roman" panose="02020603050405020304" pitchFamily="18" charset="0"/>
              </a:rPr>
              <a:t>StartDate</a:t>
            </a:r>
          </a:p>
        </p:txBody>
      </p:sp>
      <p:sp>
        <p:nvSpPr>
          <p:cNvPr id="24" name="Line 15">
            <a:extLst>
              <a:ext uri="{FF2B5EF4-FFF2-40B4-BE49-F238E27FC236}">
                <a16:creationId xmlns:a16="http://schemas.microsoft.com/office/drawing/2014/main" id="{D7AFFA00-700A-4EA7-9B6D-80E9EFCAEE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31393" y="317182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72763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Bembo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 Light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2046</Words>
  <Application>Microsoft Office PowerPoint</Application>
  <PresentationFormat>Widescreen</PresentationFormat>
  <Paragraphs>568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8" baseType="lpstr">
      <vt:lpstr>Arial</vt:lpstr>
      <vt:lpstr>Arial Nova Light</vt:lpstr>
      <vt:lpstr>Bembo</vt:lpstr>
      <vt:lpstr>Calibri</vt:lpstr>
      <vt:lpstr>Courier New</vt:lpstr>
      <vt:lpstr>Franklin Gothic Book</vt:lpstr>
      <vt:lpstr>Times New Roman</vt:lpstr>
      <vt:lpstr>Wingdings</vt:lpstr>
      <vt:lpstr>RetrospectVTI</vt:lpstr>
      <vt:lpstr> Database &amp; Database Applications</vt:lpstr>
      <vt:lpstr>Outline</vt:lpstr>
      <vt:lpstr>Mapping ERD to Relational Schema</vt:lpstr>
      <vt:lpstr>Cardinality Ratio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Database &amp; Database Applications</dc:title>
  <dc:creator>Mohammad Al-Oudat</dc:creator>
  <cp:lastModifiedBy>Mohammad Al-Oudat</cp:lastModifiedBy>
  <cp:revision>41</cp:revision>
  <dcterms:created xsi:type="dcterms:W3CDTF">2023-10-07T11:56:16Z</dcterms:created>
  <dcterms:modified xsi:type="dcterms:W3CDTF">2023-11-12T17:44:52Z</dcterms:modified>
</cp:coreProperties>
</file>